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المحتوى: ملف «الهجرة بالدراجات.docx» المرفق من المستخدم.</a:t>
            </a:r>
          </a:p>
          <a:p>
            <a:r>
              <a:t>- الخريطة: مقتطف من الصفحة 14 في ملف «درب الهجرة النبوية - محدث 6-9-2023.pdf» المرفق من المستخدم.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برنامج اليوم الأول: ملف «الهجرة بالدراجات.docx» المرفق.</a:t>
            </a:r>
          </a:p>
          <a:p>
            <a:r>
              <a:t>- السياق التاريخي للمواقع: ملف «طريق الهجرة كاملا.docx» المرفق.</a:t>
            </a:r>
          </a:p>
          <a:p>
            <a:r>
              <a:t>- الصورة: «الصخرة 2.jpeg» المرفقة من المستخدم.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برنامج اليوم الثاني: ملف «الهجرة بالدراجات.docx» المرفق.</a:t>
            </a:r>
          </a:p>
          <a:p>
            <a:r>
              <a:t>- قصتا أم معبد وسراقة: ملف «طريق الهجرة كاملا.docx» المرفق.</a:t>
            </a:r>
          </a:p>
          <a:p>
            <a:r>
              <a:t>- الصورة: «سراقة.jpeg» المرفقة من المستخدم.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برنامج اليوم الثالث: ملف «الهجرة بالدراجات.docx» المرفق.</a:t>
            </a:r>
          </a:p>
          <a:p>
            <a:r>
              <a:t>- وصف ماء أحياء: ملف «طريق الهجرة كاملا.docx» المرفق.</a:t>
            </a:r>
          </a:p>
          <a:p>
            <a:r>
              <a:t>- الصور: «الجحفة.png» و«ماء أحياء.png» المرفقتان من المستخدم.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برنامج اليوم الرابع: ملف «الهجرة بالدراجات.docx» المرفق.</a:t>
            </a:r>
          </a:p>
          <a:p>
            <a:r>
              <a:t>- وصف تضاريس المدالج ومجاح: ملف «طريق الهجرة كاملا.docx» المرفق.</a:t>
            </a:r>
          </a:p>
          <a:p>
            <a:r>
              <a:t>- الصورة: «مرجح مجاح.JPG» المرفقة من المستخدم.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برنامج اليوم الخامس: المرحلة الخامسة في ملف «الهجرة بالدراجات.docx» المرفق (وردت فيه بعنوان مكرر: اليوم الرابع).</a:t>
            </a:r>
          </a:p>
          <a:p>
            <a:r>
              <a:t>- السياق التاريخي للعرج وثنية الغائر: ملف «طريق الهجرة كاملا.docx» المرفق.</a:t>
            </a:r>
          </a:p>
          <a:p>
            <a:r>
              <a:t>- الخريطة التضاريسية: مقتطف من الصفحة 14 في ملف «درب الهجرة النبوية - محدث 6-9-2023.pdf» المرفق.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برنامج اليوم السادس: المرحلة الأخيرة في ملف «الهجرة بالدراجات.docx» المرفق (وردت فيه بعنوان مكرر: اليوم الرابع).</a:t>
            </a:r>
          </a:p>
          <a:p>
            <a:r>
              <a:t>- السياق التاريخي للخلائق والجثجاثة وقباء: ملف «طريق الهجرة كاملا.docx» المرفق.</a:t>
            </a:r>
          </a:p>
          <a:p>
            <a:r>
              <a:t>- الصورة: مقتطف من الصفحة 32 في ملف «درب الهجرة النبوية - محدث 6-9-2023.pdf» المرفق.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C1815"/>
            </a:gs>
            <a:gs pos="70000">
              <a:srgbClr val="2B231D"/>
            </a:gs>
            <a:gs pos="100000">
              <a:srgbClr val="433226"/>
            </a:gs>
          </a:gsLst>
          <a:lin ang="9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96D77BFB-86FC-487A-A7C5-BCC12A1F6DF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4191000" cy="6858000"/>
          </a:xfrm>
          <a:prstGeom prst="rect">
            <a:avLst/>
          </a:prstGeom>
          <a:solidFill>
            <a:srgbClr val="F4EEE4"/>
          </a:solidFill>
          <a:ln w="0">
            <a:noFill/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pic>
        <p:nvPicPr>
          <p:cNvPr id="14" name="صورة 13"/>
          <p:cNvPicPr>
            <a:picLocks noChangeAspect="1"/>
          </p:cNvPicPr>
          <p:nvPr/>
        </p:nvPicPr>
        <p:blipFill>
          <a:blip r:embed="rId3"/>
          <a:srcRect t="1117" b="1117"/>
          <a:stretch>
            <a:fillRect/>
          </a:stretch>
        </p:blipFill>
        <p:spPr>
          <a:xfrm>
            <a:off x="590550" y="400050"/>
            <a:ext cx="3105150" cy="6057900"/>
          </a:xfrm>
          <a:prstGeom prst="roundRect">
            <a:avLst>
              <a:gd name="adj" fmla="val 5521"/>
            </a:avLst>
          </a:prstGeom>
        </p:spPr>
      </p:pic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7147FB47-6B5E-41AB-84F3-C7D327A83A38}"/>
              </a:ext>
            </a:extLst>
          </p:cNvPr>
          <p:cNvSpPr>
            <a:spLocks noGrp="1"/>
          </p:cNvSpPr>
          <p:nvPr/>
        </p:nvSpPr>
        <p:spPr>
          <a:xfrm>
            <a:off x="590550" y="400050"/>
            <a:ext cx="3105150" cy="6057900"/>
          </a:xfrm>
          <a:prstGeom prst="roundRect">
            <a:avLst>
              <a:gd name="adj" fmla="val 5521"/>
            </a:avLst>
          </a:prstGeom>
          <a:solidFill>
            <a:srgbClr val="000000">
              <a:alpha val="0"/>
            </a:srgbClr>
          </a:solidFill>
          <a:ln w="19050">
            <a:solidFill>
              <a:srgbClr val="B88A47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A29E5D88-BCF3-406A-9F51-F214B4333148}"/>
              </a:ext>
            </a:extLst>
          </p:cNvPr>
          <p:cNvSpPr>
            <a:spLocks noGrp="1"/>
          </p:cNvSpPr>
          <p:nvPr/>
        </p:nvSpPr>
        <p:spPr>
          <a:xfrm>
            <a:off x="857250" y="5829300"/>
            <a:ext cx="1524000" cy="400050"/>
          </a:xfrm>
          <a:prstGeom prst="roundRect">
            <a:avLst>
              <a:gd name="adj" fmla="val 23810"/>
            </a:avLst>
          </a:prstGeom>
          <a:solidFill>
            <a:srgbClr val="183F36">
              <a:alpha val="86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DE7F8DF6-F929-4B69-BDDF-898EDB797474}"/>
              </a:ext>
            </a:extLst>
          </p:cNvPr>
          <p:cNvSpPr>
            <a:spLocks noGrp="1"/>
          </p:cNvSpPr>
          <p:nvPr/>
        </p:nvSpPr>
        <p:spPr>
          <a:xfrm>
            <a:off x="971550" y="5867400"/>
            <a:ext cx="12954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350" b="1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350" b="1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خريطة المسار</a:t>
            </a:r>
          </a:p>
        </p:txBody>
      </p:sp>
      <p:sp>
        <p:nvSpPr>
          <p:cNvPr id="6" name="deck-title">
            <a:extLst>
              <a:ext uri="{FF2B5EF4-FFF2-40B4-BE49-F238E27FC236}">
                <a16:creationId xmlns:a16="http://schemas.microsoft.com/office/drawing/2014/main" id="{906BC2B5-CB3A-482A-9016-CADFCF8EA86A}"/>
              </a:ext>
            </a:extLst>
          </p:cNvPr>
          <p:cNvSpPr>
            <a:spLocks noGrp="1"/>
          </p:cNvSpPr>
          <p:nvPr/>
        </p:nvSpPr>
        <p:spPr>
          <a:xfrm>
            <a:off x="4810125" y="1123950"/>
            <a:ext cx="6477000" cy="1857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 rtl="1">
              <a:lnSpc>
                <a:spcPct val="93000"/>
              </a:lnSpc>
              <a:buNone/>
              <a:defRPr lang="ar-SA" sz="5100" b="1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5100" b="1" dirty="0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درب الهجرة النبوية</a:t>
            </a:r>
          </a:p>
          <a:p>
            <a:pPr algn="r" rtl="1">
              <a:lnSpc>
                <a:spcPct val="93000"/>
              </a:lnSpc>
              <a:buNone/>
              <a:defRPr lang="ar-SA" sz="5100" b="1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5100" b="1" dirty="0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بالدراجات الهوائية</a:t>
            </a:r>
          </a:p>
        </p:txBody>
      </p:sp>
      <p:sp>
        <p:nvSpPr>
          <p:cNvPr id="7" name="deck-subtitle">
            <a:extLst>
              <a:ext uri="{FF2B5EF4-FFF2-40B4-BE49-F238E27FC236}">
                <a16:creationId xmlns:a16="http://schemas.microsoft.com/office/drawing/2014/main" id="{DDD35FEB-A564-4497-80AD-60F8FBD01AC4}"/>
              </a:ext>
            </a:extLst>
          </p:cNvPr>
          <p:cNvSpPr>
            <a:spLocks noGrp="1"/>
          </p:cNvSpPr>
          <p:nvPr/>
        </p:nvSpPr>
        <p:spPr>
          <a:xfrm>
            <a:off x="4810125" y="3114675"/>
            <a:ext cx="6477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2000"/>
              </a:lnSpc>
              <a:buNone/>
              <a:defRPr lang="ar-SA" sz="2250" b="0">
                <a:solidFill>
                  <a:srgbClr val="D8BC86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2250" b="0" dirty="0">
                <a:solidFill>
                  <a:srgbClr val="D8BC86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رحلة ميدانية من مكة المكرمة إلى المدينة المنورة</a:t>
            </a:r>
          </a:p>
        </p:txBody>
      </p:sp>
      <p:sp>
        <p:nvSpPr>
          <p:cNvPr id="8" name="رابط مستقيم 7">
            <a:extLst>
              <a:ext uri="{FF2B5EF4-FFF2-40B4-BE49-F238E27FC236}">
                <a16:creationId xmlns:a16="http://schemas.microsoft.com/office/drawing/2014/main" id="{E797FC92-5135-4586-9FF5-1EB8E7612907}"/>
              </a:ext>
            </a:extLst>
          </p:cNvPr>
          <p:cNvSpPr>
            <a:spLocks noGrp="1"/>
          </p:cNvSpPr>
          <p:nvPr/>
        </p:nvSpPr>
        <p:spPr>
          <a:xfrm>
            <a:off x="9782175" y="4114800"/>
            <a:ext cx="1504950" cy="0"/>
          </a:xfrm>
          <a:prstGeom prst="line">
            <a:avLst/>
          </a:prstGeom>
          <a:noFill/>
          <a:ln w="38100">
            <a:solidFill>
              <a:srgbClr val="B88A47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trip-facts">
            <a:extLst>
              <a:ext uri="{FF2B5EF4-FFF2-40B4-BE49-F238E27FC236}">
                <a16:creationId xmlns:a16="http://schemas.microsoft.com/office/drawing/2014/main" id="{4D2B55DA-2168-4E3C-8668-0F2266AC343F}"/>
              </a:ext>
            </a:extLst>
          </p:cNvPr>
          <p:cNvSpPr>
            <a:spLocks noGrp="1"/>
          </p:cNvSpPr>
          <p:nvPr/>
        </p:nvSpPr>
        <p:spPr>
          <a:xfrm>
            <a:off x="4810125" y="4381500"/>
            <a:ext cx="64770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875" b="1">
                <a:solidFill>
                  <a:srgbClr val="F4EEE4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875" b="1" dirty="0">
                <a:solidFill>
                  <a:srgbClr val="F4EEE4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6 أيام</a:t>
            </a:r>
          </a:p>
          <a:p>
            <a:pPr algn="r" rtl="1">
              <a:lnSpc>
                <a:spcPct val="105000"/>
              </a:lnSpc>
              <a:buNone/>
              <a:defRPr lang="ar-SA" sz="1875" b="1">
                <a:solidFill>
                  <a:srgbClr val="F4EEE4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875" b="1" dirty="0">
                <a:solidFill>
                  <a:srgbClr val="F4EEE4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دراجات + دعم لوجستي • محطات وتجارب ومخيمات</a:t>
            </a:r>
          </a:p>
        </p:txBody>
      </p:sp>
      <p:sp>
        <p:nvSpPr>
          <p:cNvPr id="10" name="cover-kicker">
            <a:extLst>
              <a:ext uri="{FF2B5EF4-FFF2-40B4-BE49-F238E27FC236}">
                <a16:creationId xmlns:a16="http://schemas.microsoft.com/office/drawing/2014/main" id="{69E6FCE0-761A-4479-B276-8CB8C75B6DBF}"/>
              </a:ext>
            </a:extLst>
          </p:cNvPr>
          <p:cNvSpPr>
            <a:spLocks noGrp="1"/>
          </p:cNvSpPr>
          <p:nvPr/>
        </p:nvSpPr>
        <p:spPr>
          <a:xfrm>
            <a:off x="4810125" y="5314950"/>
            <a:ext cx="6477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725" b="0">
                <a:solidFill>
                  <a:srgbClr val="CFC3B8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725" b="0">
                <a:solidFill>
                  <a:srgbClr val="CFC3B8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رحلة تجمع السيرة والمكان والمغامرة في مسار واحد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E4816DB3-CCD0-4B25-B4A1-5AF65A3192FD}"/>
              </a:ext>
            </a:extLst>
          </p:cNvPr>
          <p:cNvSpPr>
            <a:spLocks noGrp="1"/>
          </p:cNvSpPr>
          <p:nvPr/>
        </p:nvSpPr>
        <p:spPr>
          <a:xfrm>
            <a:off x="11144250" y="6419850"/>
            <a:ext cx="5143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200" b="1">
                <a:solidFill>
                  <a:srgbClr val="D8BC86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200" b="1">
                <a:solidFill>
                  <a:srgbClr val="D8BC86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01</a:t>
            </a:r>
          </a:p>
        </p:txBody>
      </p:sp>
      <p:sp>
        <p:nvSpPr>
          <p:cNvPr id="12" name="رابط مستقيم 11">
            <a:extLst>
              <a:ext uri="{FF2B5EF4-FFF2-40B4-BE49-F238E27FC236}">
                <a16:creationId xmlns:a16="http://schemas.microsoft.com/office/drawing/2014/main" id="{EB45AE3B-18EF-4CC1-A061-D491409A49C0}"/>
              </a:ext>
            </a:extLst>
          </p:cNvPr>
          <p:cNvSpPr>
            <a:spLocks noGrp="1"/>
          </p:cNvSpPr>
          <p:nvPr/>
        </p:nvSpPr>
        <p:spPr>
          <a:xfrm>
            <a:off x="10248900" y="6543675"/>
            <a:ext cx="762000" cy="0"/>
          </a:xfrm>
          <a:prstGeom prst="line">
            <a:avLst/>
          </a:prstGeom>
          <a:noFill/>
          <a:ln w="11430">
            <a:solidFill>
              <a:srgbClr val="D8BC86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66864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E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صورة 15"/>
          <p:cNvPicPr>
            <a:picLocks noChangeAspect="1"/>
          </p:cNvPicPr>
          <p:nvPr/>
        </p:nvPicPr>
        <p:blipFill>
          <a:blip r:embed="rId3"/>
          <a:srcRect t="8059" b="8059"/>
          <a:stretch>
            <a:fillRect/>
          </a:stretch>
        </p:blipFill>
        <p:spPr>
          <a:xfrm>
            <a:off x="0" y="0"/>
            <a:ext cx="65151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8CE39A90-90E0-4630-AE8A-5DB7FBA35C3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515100" cy="6858000"/>
          </a:xfrm>
          <a:prstGeom prst="rect">
            <a:avLst/>
          </a:prstGeom>
          <a:gradFill>
            <a:gsLst>
              <a:gs pos="0">
                <a:srgbClr val="000000">
                  <a:alpha val="8000"/>
                </a:srgbClr>
              </a:gs>
              <a:gs pos="55000">
                <a:srgbClr val="000000">
                  <a:alpha val="0"/>
                </a:srgbClr>
              </a:gs>
              <a:gs pos="100000">
                <a:srgbClr val="000000">
                  <a:alpha val="28000"/>
                </a:srgbClr>
              </a:gs>
            </a:gsLst>
            <a:lin ang="5400000"/>
          </a:gradFill>
          <a:ln w="0">
            <a:noFill/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1193AF53-DF3A-4DB2-B1AA-05DAD79B3691}"/>
              </a:ext>
            </a:extLst>
          </p:cNvPr>
          <p:cNvSpPr>
            <a:spLocks noGrp="1"/>
          </p:cNvSpPr>
          <p:nvPr/>
        </p:nvSpPr>
        <p:spPr>
          <a:xfrm>
            <a:off x="400050" y="6057900"/>
            <a:ext cx="1428750" cy="419100"/>
          </a:xfrm>
          <a:prstGeom prst="roundRect">
            <a:avLst>
              <a:gd name="adj" fmla="val 22727"/>
            </a:avLst>
          </a:prstGeom>
          <a:solidFill>
            <a:srgbClr val="1C1815">
              <a:alpha val="72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B8E0777-3E35-42FA-8930-7AD8EAF18905}"/>
              </a:ext>
            </a:extLst>
          </p:cNvPr>
          <p:cNvSpPr>
            <a:spLocks noGrp="1"/>
          </p:cNvSpPr>
          <p:nvPr/>
        </p:nvSpPr>
        <p:spPr>
          <a:xfrm>
            <a:off x="514350" y="6096000"/>
            <a:ext cx="12001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350" b="1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350" b="1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الصخرة</a:t>
            </a:r>
          </a:p>
        </p:txBody>
      </p:sp>
      <p:sp>
        <p:nvSpPr>
          <p:cNvPr id="5" name="day-الأول-label">
            <a:extLst>
              <a:ext uri="{FF2B5EF4-FFF2-40B4-BE49-F238E27FC236}">
                <a16:creationId xmlns:a16="http://schemas.microsoft.com/office/drawing/2014/main" id="{A6F4ED51-CC5F-4508-A497-9E8A4B325796}"/>
              </a:ext>
            </a:extLst>
          </p:cNvPr>
          <p:cNvSpPr>
            <a:spLocks noGrp="1"/>
          </p:cNvSpPr>
          <p:nvPr/>
        </p:nvSpPr>
        <p:spPr>
          <a:xfrm>
            <a:off x="6915150" y="495300"/>
            <a:ext cx="4762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650" b="1">
                <a:solidFill>
                  <a:srgbClr val="6A4A34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50" b="1">
                <a:solidFill>
                  <a:srgbClr val="6A4A34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اليوم الأول</a:t>
            </a:r>
          </a:p>
        </p:txBody>
      </p:sp>
      <p:sp>
        <p:nvSpPr>
          <p:cNvPr id="6" name="day-الأول-title">
            <a:extLst>
              <a:ext uri="{FF2B5EF4-FFF2-40B4-BE49-F238E27FC236}">
                <a16:creationId xmlns:a16="http://schemas.microsoft.com/office/drawing/2014/main" id="{F74E13B7-2D24-41DE-A070-B8BC0F933C4E}"/>
              </a:ext>
            </a:extLst>
          </p:cNvPr>
          <p:cNvSpPr>
            <a:spLocks noGrp="1"/>
          </p:cNvSpPr>
          <p:nvPr/>
        </p:nvSpPr>
        <p:spPr>
          <a:xfrm>
            <a:off x="6915150" y="895350"/>
            <a:ext cx="4762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95000"/>
              </a:lnSpc>
              <a:buNone/>
              <a:defRPr lang="ar-SA" sz="3600" b="1">
                <a:solidFill>
                  <a:srgbClr val="241D18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3600" b="1" dirty="0">
                <a:solidFill>
                  <a:srgbClr val="241D18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من الغار إلى عسفان</a:t>
            </a:r>
          </a:p>
        </p:txBody>
      </p:sp>
      <p:sp>
        <p:nvSpPr>
          <p:cNvPr id="7" name="day-الأول-movement">
            <a:extLst>
              <a:ext uri="{FF2B5EF4-FFF2-40B4-BE49-F238E27FC236}">
                <a16:creationId xmlns:a16="http://schemas.microsoft.com/office/drawing/2014/main" id="{5E8D69BA-5B71-4AD7-9C87-01EEFE197B11}"/>
              </a:ext>
            </a:extLst>
          </p:cNvPr>
          <p:cNvSpPr>
            <a:spLocks noGrp="1"/>
          </p:cNvSpPr>
          <p:nvPr/>
        </p:nvSpPr>
        <p:spPr>
          <a:xfrm>
            <a:off x="6915150" y="1628775"/>
            <a:ext cx="4762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500" b="0">
                <a:solidFill>
                  <a:srgbClr val="6A4A34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500" b="0">
                <a:solidFill>
                  <a:srgbClr val="6A4A34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التنقّل بالسيارات</a:t>
            </a:r>
          </a:p>
        </p:txBody>
      </p:sp>
      <p:sp>
        <p:nvSpPr>
          <p:cNvPr id="8" name="رابط مستقيم 7">
            <a:extLst>
              <a:ext uri="{FF2B5EF4-FFF2-40B4-BE49-F238E27FC236}">
                <a16:creationId xmlns:a16="http://schemas.microsoft.com/office/drawing/2014/main" id="{1236E6E2-499B-465C-AC5A-1542E508443E}"/>
              </a:ext>
            </a:extLst>
          </p:cNvPr>
          <p:cNvSpPr>
            <a:spLocks noGrp="1"/>
          </p:cNvSpPr>
          <p:nvPr/>
        </p:nvSpPr>
        <p:spPr>
          <a:xfrm>
            <a:off x="10458450" y="2019300"/>
            <a:ext cx="1219200" cy="0"/>
          </a:xfrm>
          <a:prstGeom prst="line">
            <a:avLst/>
          </a:prstGeom>
          <a:noFill/>
          <a:ln w="28575">
            <a:solidFill>
              <a:srgbClr val="B88A47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4D586FFC-8576-4D8E-8190-60E1A1B12284}"/>
              </a:ext>
            </a:extLst>
          </p:cNvPr>
          <p:cNvSpPr>
            <a:spLocks noGrp="1"/>
          </p:cNvSpPr>
          <p:nvPr/>
        </p:nvSpPr>
        <p:spPr>
          <a:xfrm>
            <a:off x="6915150" y="2305050"/>
            <a:ext cx="4762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 rtl="1">
              <a:lnSpc>
                <a:spcPct val="112000"/>
              </a:lnSpc>
              <a:buNone/>
              <a:defRPr lang="ar-SA" sz="1800" b="0">
                <a:solidFill>
                  <a:srgbClr val="75675B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800" b="0">
                <a:solidFill>
                  <a:srgbClr val="75675B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تجربة غار ثور وصعوده</a:t>
            </a:r>
          </a:p>
          <a:p>
            <a:pPr algn="r" rtl="1">
              <a:lnSpc>
                <a:spcPct val="112000"/>
              </a:lnSpc>
              <a:buNone/>
              <a:defRPr lang="ar-SA" sz="1800" b="0">
                <a:solidFill>
                  <a:srgbClr val="75675B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800" b="0">
                <a:solidFill>
                  <a:srgbClr val="75675B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ثم المرور بمحطات الساحل حتى لقاء بريدة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26E0573B-813C-4408-B841-FE2EDD1ADB88}"/>
              </a:ext>
            </a:extLst>
          </p:cNvPr>
          <p:cNvSpPr>
            <a:spLocks noGrp="1"/>
          </p:cNvSpPr>
          <p:nvPr/>
        </p:nvSpPr>
        <p:spPr>
          <a:xfrm>
            <a:off x="6915150" y="3238500"/>
            <a:ext cx="476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2100" b="1">
                <a:solidFill>
                  <a:srgbClr val="B88A47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2100" b="1">
                <a:solidFill>
                  <a:srgbClr val="B88A47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المسار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66496792-7817-4651-BDCE-DF45D360AE78}"/>
              </a:ext>
            </a:extLst>
          </p:cNvPr>
          <p:cNvSpPr>
            <a:spLocks noGrp="1"/>
          </p:cNvSpPr>
          <p:nvPr/>
        </p:nvSpPr>
        <p:spPr>
          <a:xfrm>
            <a:off x="6915150" y="3657600"/>
            <a:ext cx="47625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 rtl="1">
              <a:lnSpc>
                <a:spcPct val="125000"/>
              </a:lnSpc>
              <a:buNone/>
              <a:defRPr lang="ar-SA" sz="1613" b="0">
                <a:solidFill>
                  <a:srgbClr val="241D18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13" b="0">
                <a:solidFill>
                  <a:srgbClr val="241D18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غار ثور ← الصخرة ← الحديبية ← حد الحرم</a:t>
            </a:r>
          </a:p>
          <a:p>
            <a:pPr algn="r" rtl="1">
              <a:lnSpc>
                <a:spcPct val="125000"/>
              </a:lnSpc>
              <a:buNone/>
              <a:defRPr lang="ar-SA" sz="1613" b="0">
                <a:solidFill>
                  <a:srgbClr val="241D18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13" b="0">
                <a:solidFill>
                  <a:srgbClr val="241D18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وادي فاطمة ← فج الكريمي ← كراع الغميم</a:t>
            </a:r>
          </a:p>
          <a:p>
            <a:pPr algn="r" rtl="1">
              <a:lnSpc>
                <a:spcPct val="125000"/>
              </a:lnSpc>
              <a:buNone/>
              <a:defRPr lang="ar-SA" sz="1613" b="0">
                <a:solidFill>
                  <a:srgbClr val="241D18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13" b="0">
                <a:solidFill>
                  <a:srgbClr val="241D18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عسفان ← لقاء بريدة</a:t>
            </a: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F6D71354-7983-4D0C-827E-69AD9A74E604}"/>
              </a:ext>
            </a:extLst>
          </p:cNvPr>
          <p:cNvSpPr>
            <a:spLocks noGrp="1"/>
          </p:cNvSpPr>
          <p:nvPr/>
        </p:nvSpPr>
        <p:spPr>
          <a:xfrm>
            <a:off x="6915150" y="5219700"/>
            <a:ext cx="4762500" cy="781050"/>
          </a:xfrm>
          <a:prstGeom prst="roundRect">
            <a:avLst>
              <a:gd name="adj" fmla="val 17073"/>
            </a:avLst>
          </a:prstGeom>
          <a:solidFill>
            <a:srgbClr val="E9DDCA"/>
          </a:solidFill>
          <a:ln w="13335">
            <a:solidFill>
              <a:srgbClr val="B88A47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F19AF23E-AB06-4477-B12E-6010B7A6F8E1}"/>
              </a:ext>
            </a:extLst>
          </p:cNvPr>
          <p:cNvSpPr>
            <a:spLocks noGrp="1"/>
          </p:cNvSpPr>
          <p:nvPr/>
        </p:nvSpPr>
        <p:spPr>
          <a:xfrm>
            <a:off x="7086600" y="5295900"/>
            <a:ext cx="44196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800" b="1">
                <a:solidFill>
                  <a:srgbClr val="241D18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800" b="1">
                <a:solidFill>
                  <a:srgbClr val="241D18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المبيت: محطة أسفل عسفان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745DF54A-35AD-46FA-8718-F8571387933E}"/>
              </a:ext>
            </a:extLst>
          </p:cNvPr>
          <p:cNvSpPr>
            <a:spLocks noGrp="1"/>
          </p:cNvSpPr>
          <p:nvPr/>
        </p:nvSpPr>
        <p:spPr>
          <a:xfrm>
            <a:off x="11144250" y="6419850"/>
            <a:ext cx="5143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200" b="1">
                <a:solidFill>
                  <a:srgbClr val="6A4A34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200" b="1">
                <a:solidFill>
                  <a:srgbClr val="6A4A34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02</a:t>
            </a:r>
          </a:p>
        </p:txBody>
      </p:sp>
      <p:sp>
        <p:nvSpPr>
          <p:cNvPr id="15" name="رابط مستقيم 14">
            <a:extLst>
              <a:ext uri="{FF2B5EF4-FFF2-40B4-BE49-F238E27FC236}">
                <a16:creationId xmlns:a16="http://schemas.microsoft.com/office/drawing/2014/main" id="{6F1E5ECB-6444-4A4E-A656-A8CD2C3C4473}"/>
              </a:ext>
            </a:extLst>
          </p:cNvPr>
          <p:cNvSpPr>
            <a:spLocks noGrp="1"/>
          </p:cNvSpPr>
          <p:nvPr/>
        </p:nvSpPr>
        <p:spPr>
          <a:xfrm>
            <a:off x="10248900" y="6543675"/>
            <a:ext cx="762000" cy="0"/>
          </a:xfrm>
          <a:prstGeom prst="line">
            <a:avLst/>
          </a:prstGeom>
          <a:noFill/>
          <a:ln w="11430">
            <a:solidFill>
              <a:srgbClr val="6A4A34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04903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8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صورة 17"/>
          <p:cNvPicPr>
            <a:picLocks noChangeAspect="1"/>
          </p:cNvPicPr>
          <p:nvPr/>
        </p:nvPicPr>
        <p:blipFill>
          <a:blip r:embed="rId3"/>
          <a:srcRect t="12500" b="125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46119AB8-8DE0-405E-94F6-C41937C096B5}"/>
              </a:ext>
            </a:extLst>
          </p:cNvPr>
          <p:cNvSpPr>
            <a:spLocks noGrp="1"/>
          </p:cNvSpPr>
          <p:nvPr/>
        </p:nvSpPr>
        <p:spPr>
          <a:xfrm>
            <a:off x="5429250" y="0"/>
            <a:ext cx="6762750" cy="6858000"/>
          </a:xfrm>
          <a:prstGeom prst="rect">
            <a:avLst/>
          </a:prstGeom>
          <a:gradFill>
            <a:gsLst>
              <a:gs pos="0">
                <a:srgbClr val="1C1815">
                  <a:alpha val="96000"/>
                </a:srgbClr>
              </a:gs>
              <a:gs pos="72000">
                <a:srgbClr val="1C1815">
                  <a:alpha val="86000"/>
                </a:srgbClr>
              </a:gs>
              <a:gs pos="100000">
                <a:srgbClr val="1C1815">
                  <a:alpha val="45000"/>
                </a:srgbClr>
              </a:gs>
            </a:gsLst>
            <a:lin ang="10800000"/>
          </a:gradFill>
          <a:ln w="0">
            <a:noFill/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0DCD86B3-89E2-48D2-9B21-CDE85E0C734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0000">
                  <a:alpha val="10000"/>
                </a:srgbClr>
              </a:gs>
              <a:gs pos="48000">
                <a:srgbClr val="000000">
                  <a:alpha val="0"/>
                </a:srgbClr>
              </a:gs>
              <a:gs pos="100000">
                <a:srgbClr val="000000">
                  <a:alpha val="22000"/>
                </a:srgbClr>
              </a:gs>
            </a:gsLst>
            <a:lin ang="5400000"/>
          </a:gradFill>
          <a:ln w="0">
            <a:noFill/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37595756-6846-4D95-B4C9-5DE8E7241C2B}"/>
              </a:ext>
            </a:extLst>
          </p:cNvPr>
          <p:cNvSpPr>
            <a:spLocks noGrp="1"/>
          </p:cNvSpPr>
          <p:nvPr/>
        </p:nvSpPr>
        <p:spPr>
          <a:xfrm>
            <a:off x="495300" y="5981700"/>
            <a:ext cx="1695450" cy="419100"/>
          </a:xfrm>
          <a:prstGeom prst="roundRect">
            <a:avLst>
              <a:gd name="adj" fmla="val 22727"/>
            </a:avLst>
          </a:prstGeom>
          <a:solidFill>
            <a:srgbClr val="1C1815">
              <a:alpha val="7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B74AFB5-3418-461C-9078-A289B8F713A1}"/>
              </a:ext>
            </a:extLst>
          </p:cNvPr>
          <p:cNvSpPr>
            <a:spLocks noGrp="1"/>
          </p:cNvSpPr>
          <p:nvPr/>
        </p:nvSpPr>
        <p:spPr>
          <a:xfrm>
            <a:off x="609600" y="6019800"/>
            <a:ext cx="14668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350" b="1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350" b="1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منطقة سراقة</a:t>
            </a:r>
          </a:p>
        </p:txBody>
      </p:sp>
      <p:sp>
        <p:nvSpPr>
          <p:cNvPr id="6" name="day-الثاني-label">
            <a:extLst>
              <a:ext uri="{FF2B5EF4-FFF2-40B4-BE49-F238E27FC236}">
                <a16:creationId xmlns:a16="http://schemas.microsoft.com/office/drawing/2014/main" id="{CE880F7C-EB52-4BFA-A090-3F013471D725}"/>
              </a:ext>
            </a:extLst>
          </p:cNvPr>
          <p:cNvSpPr>
            <a:spLocks noGrp="1"/>
          </p:cNvSpPr>
          <p:nvPr/>
        </p:nvSpPr>
        <p:spPr>
          <a:xfrm>
            <a:off x="6238875" y="495300"/>
            <a:ext cx="5334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650" b="1">
                <a:solidFill>
                  <a:srgbClr val="D8BC86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50" b="1">
                <a:solidFill>
                  <a:srgbClr val="D8BC86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اليوم الثاني</a:t>
            </a:r>
          </a:p>
        </p:txBody>
      </p:sp>
      <p:sp>
        <p:nvSpPr>
          <p:cNvPr id="7" name="day-الثاني-title">
            <a:extLst>
              <a:ext uri="{FF2B5EF4-FFF2-40B4-BE49-F238E27FC236}">
                <a16:creationId xmlns:a16="http://schemas.microsoft.com/office/drawing/2014/main" id="{9EC10DCE-9A2C-42E5-8600-7F0C2CD455CD}"/>
              </a:ext>
            </a:extLst>
          </p:cNvPr>
          <p:cNvSpPr>
            <a:spLocks noGrp="1"/>
          </p:cNvSpPr>
          <p:nvPr/>
        </p:nvSpPr>
        <p:spPr>
          <a:xfrm>
            <a:off x="6238875" y="895350"/>
            <a:ext cx="5334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95000"/>
              </a:lnSpc>
              <a:buNone/>
              <a:defRPr lang="ar-SA" sz="3600" b="1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3600" b="1" dirty="0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عسفان إلى كلية</a:t>
            </a:r>
          </a:p>
        </p:txBody>
      </p:sp>
      <p:sp>
        <p:nvSpPr>
          <p:cNvPr id="8" name="day-الثاني-movement">
            <a:extLst>
              <a:ext uri="{FF2B5EF4-FFF2-40B4-BE49-F238E27FC236}">
                <a16:creationId xmlns:a16="http://schemas.microsoft.com/office/drawing/2014/main" id="{9BFEE707-DF2F-4767-AC51-045F262B75A8}"/>
              </a:ext>
            </a:extLst>
          </p:cNvPr>
          <p:cNvSpPr>
            <a:spLocks noGrp="1"/>
          </p:cNvSpPr>
          <p:nvPr/>
        </p:nvSpPr>
        <p:spPr>
          <a:xfrm>
            <a:off x="6238875" y="1628775"/>
            <a:ext cx="5334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500" b="0">
                <a:solidFill>
                  <a:srgbClr val="D8CEC4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500" b="0" dirty="0">
                <a:solidFill>
                  <a:srgbClr val="D8CEC4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بالدراجات مع دعم لوجستي </a:t>
            </a:r>
          </a:p>
        </p:txBody>
      </p:sp>
      <p:sp>
        <p:nvSpPr>
          <p:cNvPr id="9" name="رابط مستقيم 8">
            <a:extLst>
              <a:ext uri="{FF2B5EF4-FFF2-40B4-BE49-F238E27FC236}">
                <a16:creationId xmlns:a16="http://schemas.microsoft.com/office/drawing/2014/main" id="{CEA961EA-7932-4C4E-9B99-A288E76BE47D}"/>
              </a:ext>
            </a:extLst>
          </p:cNvPr>
          <p:cNvSpPr>
            <a:spLocks noGrp="1"/>
          </p:cNvSpPr>
          <p:nvPr/>
        </p:nvSpPr>
        <p:spPr>
          <a:xfrm>
            <a:off x="10353675" y="2019300"/>
            <a:ext cx="1219200" cy="0"/>
          </a:xfrm>
          <a:prstGeom prst="line">
            <a:avLst/>
          </a:prstGeom>
          <a:noFill/>
          <a:ln w="28575">
            <a:solidFill>
              <a:srgbClr val="B88A47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A18F1EDF-272D-4737-9202-628629BC301B}"/>
              </a:ext>
            </a:extLst>
          </p:cNvPr>
          <p:cNvSpPr>
            <a:spLocks noGrp="1"/>
          </p:cNvSpPr>
          <p:nvPr/>
        </p:nvSpPr>
        <p:spPr>
          <a:xfrm>
            <a:off x="6238875" y="2257425"/>
            <a:ext cx="533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2100" b="1">
                <a:solidFill>
                  <a:srgbClr val="D8BC86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2100" b="1">
                <a:solidFill>
                  <a:srgbClr val="D8BC86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تجربتان قصصيتان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45F48D4-55C5-4E6A-BF20-3A4BA971B516}"/>
              </a:ext>
            </a:extLst>
          </p:cNvPr>
          <p:cNvSpPr>
            <a:spLocks noGrp="1"/>
          </p:cNvSpPr>
          <p:nvPr/>
        </p:nvSpPr>
        <p:spPr>
          <a:xfrm>
            <a:off x="6238875" y="2657475"/>
            <a:ext cx="5334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950" b="1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950" b="1" dirty="0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أم معبد  •  سراقة بن مالك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171E2D49-548B-4234-8D64-10789D0A7501}"/>
              </a:ext>
            </a:extLst>
          </p:cNvPr>
          <p:cNvSpPr>
            <a:spLocks noGrp="1"/>
          </p:cNvSpPr>
          <p:nvPr/>
        </p:nvSpPr>
        <p:spPr>
          <a:xfrm>
            <a:off x="6238875" y="3409950"/>
            <a:ext cx="5334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2100" b="1">
                <a:solidFill>
                  <a:srgbClr val="D8BC86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2100" b="1">
                <a:solidFill>
                  <a:srgbClr val="D8BC86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المسار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5AF0516B-A67C-43F7-A74E-AF8CA6A9970D}"/>
              </a:ext>
            </a:extLst>
          </p:cNvPr>
          <p:cNvSpPr>
            <a:spLocks noGrp="1"/>
          </p:cNvSpPr>
          <p:nvPr/>
        </p:nvSpPr>
        <p:spPr>
          <a:xfrm>
            <a:off x="6238875" y="3829050"/>
            <a:ext cx="533400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 rtl="1">
              <a:lnSpc>
                <a:spcPct val="128000"/>
              </a:lnSpc>
              <a:buNone/>
              <a:defRPr lang="ar-SA" sz="1725" b="0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725" b="0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أسفل عسفان ← أسفل أمج ← قديد</a:t>
            </a:r>
          </a:p>
          <a:p>
            <a:pPr algn="r" rtl="1">
              <a:lnSpc>
                <a:spcPct val="128000"/>
              </a:lnSpc>
              <a:buNone/>
              <a:defRPr lang="ar-SA" sz="1725" b="0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725" b="0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أم معبد ← حرة المشلل ← كلية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B289BD87-7BAD-4E05-9203-E60BBE92DF86}"/>
              </a:ext>
            </a:extLst>
          </p:cNvPr>
          <p:cNvSpPr>
            <a:spLocks noGrp="1"/>
          </p:cNvSpPr>
          <p:nvPr/>
        </p:nvSpPr>
        <p:spPr>
          <a:xfrm>
            <a:off x="6238875" y="5219700"/>
            <a:ext cx="5334000" cy="781050"/>
          </a:xfrm>
          <a:prstGeom prst="roundRect">
            <a:avLst>
              <a:gd name="adj" fmla="val 17073"/>
            </a:avLst>
          </a:prstGeom>
          <a:solidFill>
            <a:srgbClr val="FFFFFF">
              <a:alpha val="10000"/>
            </a:srgbClr>
          </a:solidFill>
          <a:ln w="13335">
            <a:solidFill>
              <a:srgbClr val="D8BC86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9B2CF75F-CC93-4F89-9AC9-C6FDAED3648D}"/>
              </a:ext>
            </a:extLst>
          </p:cNvPr>
          <p:cNvSpPr>
            <a:spLocks noGrp="1"/>
          </p:cNvSpPr>
          <p:nvPr/>
        </p:nvSpPr>
        <p:spPr>
          <a:xfrm>
            <a:off x="6410325" y="5295900"/>
            <a:ext cx="49911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800" b="1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800" b="1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المبيت: مخيم في منطقة كلية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9EF4BA04-58E2-4FE5-A332-6040E4C3F0F7}"/>
              </a:ext>
            </a:extLst>
          </p:cNvPr>
          <p:cNvSpPr>
            <a:spLocks noGrp="1"/>
          </p:cNvSpPr>
          <p:nvPr/>
        </p:nvSpPr>
        <p:spPr>
          <a:xfrm>
            <a:off x="11144250" y="6419850"/>
            <a:ext cx="5143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200" b="1">
                <a:solidFill>
                  <a:srgbClr val="D8BC86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200" b="1">
                <a:solidFill>
                  <a:srgbClr val="D8BC86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03</a:t>
            </a:r>
          </a:p>
        </p:txBody>
      </p:sp>
      <p:sp>
        <p:nvSpPr>
          <p:cNvPr id="17" name="رابط مستقيم 16">
            <a:extLst>
              <a:ext uri="{FF2B5EF4-FFF2-40B4-BE49-F238E27FC236}">
                <a16:creationId xmlns:a16="http://schemas.microsoft.com/office/drawing/2014/main" id="{08283141-4207-4903-96E2-9A6286B195F3}"/>
              </a:ext>
            </a:extLst>
          </p:cNvPr>
          <p:cNvSpPr>
            <a:spLocks noGrp="1"/>
          </p:cNvSpPr>
          <p:nvPr/>
        </p:nvSpPr>
        <p:spPr>
          <a:xfrm>
            <a:off x="10248900" y="6543675"/>
            <a:ext cx="762000" cy="0"/>
          </a:xfrm>
          <a:prstGeom prst="line">
            <a:avLst/>
          </a:prstGeom>
          <a:noFill/>
          <a:ln w="11430">
            <a:solidFill>
              <a:srgbClr val="D8BC86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31958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E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صورة 18"/>
          <p:cNvPicPr>
            <a:picLocks noChangeAspect="1"/>
          </p:cNvPicPr>
          <p:nvPr/>
        </p:nvPicPr>
        <p:blipFill>
          <a:blip r:embed="rId3"/>
          <a:srcRect t="8952" b="8952"/>
          <a:stretch>
            <a:fillRect/>
          </a:stretch>
        </p:blipFill>
        <p:spPr>
          <a:xfrm>
            <a:off x="457200" y="495300"/>
            <a:ext cx="5867400" cy="2743200"/>
          </a:xfrm>
          <a:prstGeom prst="roundRect">
            <a:avLst>
              <a:gd name="adj" fmla="val 6250"/>
            </a:avLst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4"/>
          <a:srcRect t="12152" b="12152"/>
          <a:stretch>
            <a:fillRect/>
          </a:stretch>
        </p:blipFill>
        <p:spPr>
          <a:xfrm>
            <a:off x="457200" y="3638550"/>
            <a:ext cx="5867400" cy="2724150"/>
          </a:xfrm>
          <a:prstGeom prst="roundRect">
            <a:avLst>
              <a:gd name="adj" fmla="val 6294"/>
            </a:avLst>
          </a:prstGeom>
        </p:spPr>
      </p:pic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FEB94971-3C33-44D1-BF72-9638C173D1E4}"/>
              </a:ext>
            </a:extLst>
          </p:cNvPr>
          <p:cNvSpPr>
            <a:spLocks noGrp="1"/>
          </p:cNvSpPr>
          <p:nvPr/>
        </p:nvSpPr>
        <p:spPr>
          <a:xfrm>
            <a:off x="742950" y="2609850"/>
            <a:ext cx="1352550" cy="381000"/>
          </a:xfrm>
          <a:prstGeom prst="roundRect">
            <a:avLst>
              <a:gd name="adj" fmla="val 25000"/>
            </a:avLst>
          </a:prstGeom>
          <a:solidFill>
            <a:srgbClr val="1C1815">
              <a:alpha val="72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BF6B90D2-F12B-42D8-9AB5-2715268F90BD}"/>
              </a:ext>
            </a:extLst>
          </p:cNvPr>
          <p:cNvSpPr>
            <a:spLocks noGrp="1"/>
          </p:cNvSpPr>
          <p:nvPr/>
        </p:nvSpPr>
        <p:spPr>
          <a:xfrm>
            <a:off x="857250" y="2647950"/>
            <a:ext cx="11239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350" b="1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350" b="1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الجحفة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321FBD5A-0AD9-43BE-A0C9-D5344F089893}"/>
              </a:ext>
            </a:extLst>
          </p:cNvPr>
          <p:cNvSpPr>
            <a:spLocks noGrp="1"/>
          </p:cNvSpPr>
          <p:nvPr/>
        </p:nvSpPr>
        <p:spPr>
          <a:xfrm>
            <a:off x="742950" y="5734050"/>
            <a:ext cx="1466850" cy="381000"/>
          </a:xfrm>
          <a:prstGeom prst="roundRect">
            <a:avLst>
              <a:gd name="adj" fmla="val 25000"/>
            </a:avLst>
          </a:prstGeom>
          <a:solidFill>
            <a:srgbClr val="3F7F93">
              <a:alpha val="90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37C6540B-ED49-4249-B4D7-47AA915018DC}"/>
              </a:ext>
            </a:extLst>
          </p:cNvPr>
          <p:cNvSpPr>
            <a:spLocks noGrp="1"/>
          </p:cNvSpPr>
          <p:nvPr/>
        </p:nvSpPr>
        <p:spPr>
          <a:xfrm>
            <a:off x="857250" y="5772150"/>
            <a:ext cx="1238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350" b="1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350" b="1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ماء أحياء</a:t>
            </a:r>
          </a:p>
        </p:txBody>
      </p:sp>
      <p:sp>
        <p:nvSpPr>
          <p:cNvPr id="7" name="day-الثالث-label">
            <a:extLst>
              <a:ext uri="{FF2B5EF4-FFF2-40B4-BE49-F238E27FC236}">
                <a16:creationId xmlns:a16="http://schemas.microsoft.com/office/drawing/2014/main" id="{E486CA01-7D6C-4598-991A-38BD783D4A3D}"/>
              </a:ext>
            </a:extLst>
          </p:cNvPr>
          <p:cNvSpPr>
            <a:spLocks noGrp="1"/>
          </p:cNvSpPr>
          <p:nvPr/>
        </p:nvSpPr>
        <p:spPr>
          <a:xfrm>
            <a:off x="6858000" y="438150"/>
            <a:ext cx="4838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650" b="1">
                <a:solidFill>
                  <a:srgbClr val="3F7F93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50" b="1">
                <a:solidFill>
                  <a:srgbClr val="3F7F93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اليوم الثالث</a:t>
            </a:r>
          </a:p>
        </p:txBody>
      </p:sp>
      <p:sp>
        <p:nvSpPr>
          <p:cNvPr id="8" name="day-الثالث-title">
            <a:extLst>
              <a:ext uri="{FF2B5EF4-FFF2-40B4-BE49-F238E27FC236}">
                <a16:creationId xmlns:a16="http://schemas.microsoft.com/office/drawing/2014/main" id="{A3D3C70F-E833-4EB2-9268-24BD28DAA858}"/>
              </a:ext>
            </a:extLst>
          </p:cNvPr>
          <p:cNvSpPr>
            <a:spLocks noGrp="1"/>
          </p:cNvSpPr>
          <p:nvPr/>
        </p:nvSpPr>
        <p:spPr>
          <a:xfrm>
            <a:off x="6027174" y="838200"/>
            <a:ext cx="5669526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95000"/>
              </a:lnSpc>
              <a:buNone/>
              <a:defRPr lang="ar-SA" sz="3600" b="1">
                <a:solidFill>
                  <a:srgbClr val="241D18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3600" b="1" dirty="0">
                <a:solidFill>
                  <a:srgbClr val="241D18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كلية إلى الجحفة ثم الحامضة</a:t>
            </a:r>
          </a:p>
        </p:txBody>
      </p:sp>
      <p:sp>
        <p:nvSpPr>
          <p:cNvPr id="9" name="day-الثالث-movement">
            <a:extLst>
              <a:ext uri="{FF2B5EF4-FFF2-40B4-BE49-F238E27FC236}">
                <a16:creationId xmlns:a16="http://schemas.microsoft.com/office/drawing/2014/main" id="{DA872F9F-3EE5-4B1C-A0CF-1A3177982AAD}"/>
              </a:ext>
            </a:extLst>
          </p:cNvPr>
          <p:cNvSpPr>
            <a:spLocks noGrp="1"/>
          </p:cNvSpPr>
          <p:nvPr/>
        </p:nvSpPr>
        <p:spPr>
          <a:xfrm>
            <a:off x="6858000" y="1571625"/>
            <a:ext cx="4838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500" b="0">
                <a:solidFill>
                  <a:srgbClr val="3F7F93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500" b="0" dirty="0">
                <a:solidFill>
                  <a:srgbClr val="3F7F93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بالدراجات مع دعم لوجستي</a:t>
            </a:r>
          </a:p>
        </p:txBody>
      </p:sp>
      <p:sp>
        <p:nvSpPr>
          <p:cNvPr id="10" name="رابط مستقيم 9">
            <a:extLst>
              <a:ext uri="{FF2B5EF4-FFF2-40B4-BE49-F238E27FC236}">
                <a16:creationId xmlns:a16="http://schemas.microsoft.com/office/drawing/2014/main" id="{4F542AE3-6602-439E-89DF-491DD37E9696}"/>
              </a:ext>
            </a:extLst>
          </p:cNvPr>
          <p:cNvSpPr>
            <a:spLocks noGrp="1"/>
          </p:cNvSpPr>
          <p:nvPr/>
        </p:nvSpPr>
        <p:spPr>
          <a:xfrm>
            <a:off x="10477500" y="1962150"/>
            <a:ext cx="1219200" cy="0"/>
          </a:xfrm>
          <a:prstGeom prst="line">
            <a:avLst/>
          </a:prstGeom>
          <a:noFill/>
          <a:ln w="28575">
            <a:solidFill>
              <a:srgbClr val="3F7F93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245700FE-45CC-4824-8107-E0D92241E717}"/>
              </a:ext>
            </a:extLst>
          </p:cNvPr>
          <p:cNvSpPr>
            <a:spLocks noGrp="1"/>
          </p:cNvSpPr>
          <p:nvPr/>
        </p:nvSpPr>
        <p:spPr>
          <a:xfrm>
            <a:off x="6858000" y="2209800"/>
            <a:ext cx="48387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2100" b="1">
                <a:solidFill>
                  <a:srgbClr val="3F7F93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2100" b="1">
                <a:solidFill>
                  <a:srgbClr val="3F7F93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محطة ماء تاريخية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5B136A2A-51E6-4352-B240-F0BDEAA5B10A}"/>
              </a:ext>
            </a:extLst>
          </p:cNvPr>
          <p:cNvSpPr>
            <a:spLocks noGrp="1"/>
          </p:cNvSpPr>
          <p:nvPr/>
        </p:nvSpPr>
        <p:spPr>
          <a:xfrm>
            <a:off x="6858000" y="2628900"/>
            <a:ext cx="48387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 rtl="1">
              <a:lnSpc>
                <a:spcPct val="117000"/>
              </a:lnSpc>
              <a:buNone/>
              <a:defRPr lang="ar-SA" sz="1650" b="0">
                <a:solidFill>
                  <a:srgbClr val="75675B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50" b="0">
                <a:solidFill>
                  <a:srgbClr val="75675B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ماء أحياء من المواضع التي كانت تنزلها القوافل</a:t>
            </a:r>
          </a:p>
          <a:p>
            <a:pPr algn="r" rtl="1">
              <a:lnSpc>
                <a:spcPct val="117000"/>
              </a:lnSpc>
              <a:buNone/>
              <a:defRPr lang="ar-SA" sz="1650" b="0">
                <a:solidFill>
                  <a:srgbClr val="75675B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50" b="0">
                <a:solidFill>
                  <a:srgbClr val="75675B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للتزوّد بالماء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363CD54A-97F6-4D27-A0CF-D58BCD58F8E3}"/>
              </a:ext>
            </a:extLst>
          </p:cNvPr>
          <p:cNvSpPr>
            <a:spLocks noGrp="1"/>
          </p:cNvSpPr>
          <p:nvPr/>
        </p:nvSpPr>
        <p:spPr>
          <a:xfrm>
            <a:off x="6858000" y="3543300"/>
            <a:ext cx="48387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2100" b="1">
                <a:solidFill>
                  <a:srgbClr val="3F7F93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2100" b="1">
                <a:solidFill>
                  <a:srgbClr val="3F7F93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المسار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58AE7784-9A60-45ED-85E3-1EA214063AC2}"/>
              </a:ext>
            </a:extLst>
          </p:cNvPr>
          <p:cNvSpPr>
            <a:spLocks noGrp="1"/>
          </p:cNvSpPr>
          <p:nvPr/>
        </p:nvSpPr>
        <p:spPr>
          <a:xfrm>
            <a:off x="6858000" y="3962400"/>
            <a:ext cx="4838700" cy="1162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 rtl="1">
              <a:lnSpc>
                <a:spcPct val="124000"/>
              </a:lnSpc>
              <a:buNone/>
              <a:defRPr lang="ar-SA" sz="1613" b="0">
                <a:solidFill>
                  <a:srgbClr val="241D18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13" b="0">
                <a:solidFill>
                  <a:srgbClr val="241D18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الجحفة ← غابة الأراك ← حرة عزور</a:t>
            </a:r>
          </a:p>
          <a:p>
            <a:pPr algn="r" rtl="1">
              <a:lnSpc>
                <a:spcPct val="124000"/>
              </a:lnSpc>
              <a:buNone/>
              <a:defRPr lang="ar-SA" sz="1613" b="0">
                <a:solidFill>
                  <a:srgbClr val="241D18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13" b="0">
                <a:solidFill>
                  <a:srgbClr val="241D18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وادي الخرار ← غدير خم ← ماء أحياء</a:t>
            </a:r>
          </a:p>
          <a:p>
            <a:pPr algn="r" rtl="1">
              <a:lnSpc>
                <a:spcPct val="124000"/>
              </a:lnSpc>
              <a:buNone/>
              <a:defRPr lang="ar-SA" sz="1613" b="0">
                <a:solidFill>
                  <a:srgbClr val="241D18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13" b="0">
                <a:solidFill>
                  <a:srgbClr val="241D18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ثنية المرة ← النويبع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B6BBF871-1755-4060-A94A-34386672285D}"/>
              </a:ext>
            </a:extLst>
          </p:cNvPr>
          <p:cNvSpPr>
            <a:spLocks noGrp="1"/>
          </p:cNvSpPr>
          <p:nvPr/>
        </p:nvSpPr>
        <p:spPr>
          <a:xfrm>
            <a:off x="6858000" y="5391150"/>
            <a:ext cx="4838700" cy="723900"/>
          </a:xfrm>
          <a:prstGeom prst="roundRect">
            <a:avLst>
              <a:gd name="adj" fmla="val 18421"/>
            </a:avLst>
          </a:prstGeom>
          <a:solidFill>
            <a:srgbClr val="E9DDCA"/>
          </a:solidFill>
          <a:ln w="13335">
            <a:solidFill>
              <a:srgbClr val="3F7F93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0D44A75E-2BC1-4BB5-9701-D002723BDFF9}"/>
              </a:ext>
            </a:extLst>
          </p:cNvPr>
          <p:cNvSpPr>
            <a:spLocks noGrp="1"/>
          </p:cNvSpPr>
          <p:nvPr/>
        </p:nvSpPr>
        <p:spPr>
          <a:xfrm>
            <a:off x="7029450" y="5467350"/>
            <a:ext cx="44958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800" b="1">
                <a:solidFill>
                  <a:srgbClr val="241D18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800" b="1">
                <a:solidFill>
                  <a:srgbClr val="241D18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المبيت: مخيم في الحامضة</a:t>
            </a: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61D064AB-AECB-4EAA-B640-56CBF97AFF81}"/>
              </a:ext>
            </a:extLst>
          </p:cNvPr>
          <p:cNvSpPr>
            <a:spLocks noGrp="1"/>
          </p:cNvSpPr>
          <p:nvPr/>
        </p:nvSpPr>
        <p:spPr>
          <a:xfrm>
            <a:off x="11144250" y="6419850"/>
            <a:ext cx="5143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200" b="1">
                <a:solidFill>
                  <a:srgbClr val="3F7F93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200" b="1">
                <a:solidFill>
                  <a:srgbClr val="3F7F93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04</a:t>
            </a:r>
          </a:p>
        </p:txBody>
      </p:sp>
      <p:sp>
        <p:nvSpPr>
          <p:cNvPr id="18" name="رابط مستقيم 17">
            <a:extLst>
              <a:ext uri="{FF2B5EF4-FFF2-40B4-BE49-F238E27FC236}">
                <a16:creationId xmlns:a16="http://schemas.microsoft.com/office/drawing/2014/main" id="{2FFBF6F8-17E1-4605-95E4-45F03864200F}"/>
              </a:ext>
            </a:extLst>
          </p:cNvPr>
          <p:cNvSpPr>
            <a:spLocks noGrp="1"/>
          </p:cNvSpPr>
          <p:nvPr/>
        </p:nvSpPr>
        <p:spPr>
          <a:xfrm>
            <a:off x="10248900" y="6543675"/>
            <a:ext cx="762000" cy="0"/>
          </a:xfrm>
          <a:prstGeom prst="line">
            <a:avLst/>
          </a:prstGeom>
          <a:noFill/>
          <a:ln w="11430">
            <a:solidFill>
              <a:srgbClr val="3F7F93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85987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18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صورة 17"/>
          <p:cNvPicPr>
            <a:picLocks noChangeAspect="1"/>
          </p:cNvPicPr>
          <p:nvPr/>
        </p:nvPicPr>
        <p:blipFill>
          <a:blip r:embed="rId3"/>
          <a:srcRect t="12500" b="125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FB794EEE-EA0C-48DA-BE51-C60C26AB1AA5}"/>
              </a:ext>
            </a:extLst>
          </p:cNvPr>
          <p:cNvSpPr>
            <a:spLocks noGrp="1"/>
          </p:cNvSpPr>
          <p:nvPr/>
        </p:nvSpPr>
        <p:spPr>
          <a:xfrm>
            <a:off x="5619750" y="0"/>
            <a:ext cx="6572250" cy="6858000"/>
          </a:xfrm>
          <a:prstGeom prst="rect">
            <a:avLst/>
          </a:prstGeom>
          <a:gradFill>
            <a:gsLst>
              <a:gs pos="0">
                <a:srgbClr val="1C1815">
                  <a:alpha val="97000"/>
                </a:srgbClr>
              </a:gs>
              <a:gs pos="100000">
                <a:srgbClr val="1C1815">
                  <a:alpha val="86000"/>
                </a:srgbClr>
              </a:gs>
            </a:gsLst>
            <a:lin ang="10800000"/>
          </a:gradFill>
          <a:ln w="0">
            <a:noFill/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3B02FF98-6786-4C0B-98CC-432C9D213D6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0000">
                  <a:alpha val="12000"/>
                </a:srgbClr>
              </a:gs>
              <a:gs pos="52000">
                <a:srgbClr val="000000">
                  <a:alpha val="0"/>
                </a:srgbClr>
              </a:gs>
              <a:gs pos="100000">
                <a:srgbClr val="000000">
                  <a:alpha val="20000"/>
                </a:srgbClr>
              </a:gs>
            </a:gsLst>
            <a:lin ang="5400000"/>
          </a:gradFill>
          <a:ln w="0">
            <a:noFill/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8EB3B53-CA4B-48BB-86E5-A27351CCC23B}"/>
              </a:ext>
            </a:extLst>
          </p:cNvPr>
          <p:cNvSpPr>
            <a:spLocks noGrp="1"/>
          </p:cNvSpPr>
          <p:nvPr/>
        </p:nvSpPr>
        <p:spPr>
          <a:xfrm>
            <a:off x="457200" y="5981700"/>
            <a:ext cx="1695450" cy="419100"/>
          </a:xfrm>
          <a:prstGeom prst="roundRect">
            <a:avLst>
              <a:gd name="adj" fmla="val 22727"/>
            </a:avLst>
          </a:prstGeom>
          <a:solidFill>
            <a:srgbClr val="1C1815">
              <a:alpha val="72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0100008C-1090-4BDA-9A30-38AAFE1D3204}"/>
              </a:ext>
            </a:extLst>
          </p:cNvPr>
          <p:cNvSpPr>
            <a:spLocks noGrp="1"/>
          </p:cNvSpPr>
          <p:nvPr/>
        </p:nvSpPr>
        <p:spPr>
          <a:xfrm>
            <a:off x="571500" y="6019800"/>
            <a:ext cx="14668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350" b="1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350" b="1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مرجح مجاح</a:t>
            </a:r>
          </a:p>
        </p:txBody>
      </p:sp>
      <p:sp>
        <p:nvSpPr>
          <p:cNvPr id="6" name="day-الرابع-label">
            <a:extLst>
              <a:ext uri="{FF2B5EF4-FFF2-40B4-BE49-F238E27FC236}">
                <a16:creationId xmlns:a16="http://schemas.microsoft.com/office/drawing/2014/main" id="{653C6B84-A3DB-4A37-B83D-4072AA46A31C}"/>
              </a:ext>
            </a:extLst>
          </p:cNvPr>
          <p:cNvSpPr>
            <a:spLocks noGrp="1"/>
          </p:cNvSpPr>
          <p:nvPr/>
        </p:nvSpPr>
        <p:spPr>
          <a:xfrm>
            <a:off x="6191250" y="438150"/>
            <a:ext cx="542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650" b="1">
                <a:solidFill>
                  <a:srgbClr val="D8BC86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50" b="1">
                <a:solidFill>
                  <a:srgbClr val="D8BC86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اليوم الرابع</a:t>
            </a:r>
          </a:p>
        </p:txBody>
      </p:sp>
      <p:sp>
        <p:nvSpPr>
          <p:cNvPr id="7" name="day-الرابع-title">
            <a:extLst>
              <a:ext uri="{FF2B5EF4-FFF2-40B4-BE49-F238E27FC236}">
                <a16:creationId xmlns:a16="http://schemas.microsoft.com/office/drawing/2014/main" id="{DD33DADD-37E9-45E8-9FE8-23CD35736A08}"/>
              </a:ext>
            </a:extLst>
          </p:cNvPr>
          <p:cNvSpPr>
            <a:spLocks noGrp="1"/>
          </p:cNvSpPr>
          <p:nvPr/>
        </p:nvSpPr>
        <p:spPr>
          <a:xfrm>
            <a:off x="6191250" y="838200"/>
            <a:ext cx="5429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95000"/>
              </a:lnSpc>
              <a:buNone/>
              <a:defRPr lang="ar-SA" sz="3600" b="1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3600" b="1" dirty="0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الحامضة الى </a:t>
            </a:r>
            <a:r>
              <a:rPr lang="ar-SA" sz="3600" b="1" dirty="0" err="1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أكهى</a:t>
            </a:r>
            <a:r>
              <a:rPr lang="ar-SA" sz="3600" b="1" dirty="0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 ثم القاحة</a:t>
            </a:r>
          </a:p>
        </p:txBody>
      </p:sp>
      <p:sp>
        <p:nvSpPr>
          <p:cNvPr id="8" name="day-الرابع-movement">
            <a:extLst>
              <a:ext uri="{FF2B5EF4-FFF2-40B4-BE49-F238E27FC236}">
                <a16:creationId xmlns:a16="http://schemas.microsoft.com/office/drawing/2014/main" id="{8123A62E-0699-4E81-B61F-902AB80180F1}"/>
              </a:ext>
            </a:extLst>
          </p:cNvPr>
          <p:cNvSpPr>
            <a:spLocks noGrp="1"/>
          </p:cNvSpPr>
          <p:nvPr/>
        </p:nvSpPr>
        <p:spPr>
          <a:xfrm>
            <a:off x="6191250" y="1571625"/>
            <a:ext cx="542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500" b="0">
                <a:solidFill>
                  <a:srgbClr val="D7CEC7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500" b="0" dirty="0">
                <a:solidFill>
                  <a:srgbClr val="D7CEC7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بالدراجات مع دعم لوجستي</a:t>
            </a:r>
          </a:p>
        </p:txBody>
      </p:sp>
      <p:sp>
        <p:nvSpPr>
          <p:cNvPr id="9" name="رابط مستقيم 8">
            <a:extLst>
              <a:ext uri="{FF2B5EF4-FFF2-40B4-BE49-F238E27FC236}">
                <a16:creationId xmlns:a16="http://schemas.microsoft.com/office/drawing/2014/main" id="{1212717F-85B5-4E2A-ADA7-F0CB196252D0}"/>
              </a:ext>
            </a:extLst>
          </p:cNvPr>
          <p:cNvSpPr>
            <a:spLocks noGrp="1"/>
          </p:cNvSpPr>
          <p:nvPr/>
        </p:nvSpPr>
        <p:spPr>
          <a:xfrm>
            <a:off x="10401300" y="1962150"/>
            <a:ext cx="1219200" cy="0"/>
          </a:xfrm>
          <a:prstGeom prst="line">
            <a:avLst/>
          </a:prstGeom>
          <a:noFill/>
          <a:ln w="28575">
            <a:solidFill>
              <a:srgbClr val="B88A47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3D2CEDAF-48FE-4FE9-BBEF-DE6A145034DE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5429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2100" b="1">
                <a:solidFill>
                  <a:srgbClr val="D8BC86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2100" b="1">
                <a:solidFill>
                  <a:srgbClr val="D8BC86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مقطع اليوم الأكثر وعورة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7ECA95AA-981A-406A-8790-F05CA54CFB5A}"/>
              </a:ext>
            </a:extLst>
          </p:cNvPr>
          <p:cNvSpPr>
            <a:spLocks noGrp="1"/>
          </p:cNvSpPr>
          <p:nvPr/>
        </p:nvSpPr>
        <p:spPr>
          <a:xfrm>
            <a:off x="6191250" y="2590800"/>
            <a:ext cx="5429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 rtl="1">
              <a:lnSpc>
                <a:spcPct val="116000"/>
              </a:lnSpc>
              <a:buNone/>
              <a:defRPr lang="ar-SA" sz="1650" b="0">
                <a:solidFill>
                  <a:srgbClr val="E7DED6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50" b="0">
                <a:solidFill>
                  <a:srgbClr val="E7DED6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أودية ومدالج ذات أرض خشنة وصلبة</a:t>
            </a:r>
          </a:p>
          <a:p>
            <a:pPr algn="r" rtl="1">
              <a:lnSpc>
                <a:spcPct val="116000"/>
              </a:lnSpc>
              <a:buNone/>
              <a:defRPr lang="ar-SA" sz="1650" b="0">
                <a:solidFill>
                  <a:srgbClr val="E7DED6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50" b="0">
                <a:solidFill>
                  <a:srgbClr val="E7DED6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وذي سلم تُروى قصته دون المرور به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B270DC50-DF5C-4F43-9EFF-D2CD70EE57F5}"/>
              </a:ext>
            </a:extLst>
          </p:cNvPr>
          <p:cNvSpPr>
            <a:spLocks noGrp="1"/>
          </p:cNvSpPr>
          <p:nvPr/>
        </p:nvSpPr>
        <p:spPr>
          <a:xfrm>
            <a:off x="6191250" y="3505200"/>
            <a:ext cx="5429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2100" b="1">
                <a:solidFill>
                  <a:srgbClr val="D8BC86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2100" b="1">
                <a:solidFill>
                  <a:srgbClr val="D8BC86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المسار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C7132206-0907-4A9F-A282-1C08AF9BF758}"/>
              </a:ext>
            </a:extLst>
          </p:cNvPr>
          <p:cNvSpPr>
            <a:spLocks noGrp="1"/>
          </p:cNvSpPr>
          <p:nvPr/>
        </p:nvSpPr>
        <p:spPr>
          <a:xfrm>
            <a:off x="6191250" y="3924300"/>
            <a:ext cx="5429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 rtl="1">
              <a:lnSpc>
                <a:spcPct val="122000"/>
              </a:lnSpc>
              <a:buNone/>
              <a:defRPr lang="ar-SA" sz="1538" b="0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538" b="0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الحامضة ← حرة العويقر ← صخرة أكهى</a:t>
            </a:r>
          </a:p>
          <a:p>
            <a:pPr algn="r" rtl="1">
              <a:lnSpc>
                <a:spcPct val="122000"/>
              </a:lnSpc>
              <a:buNone/>
              <a:defRPr lang="ar-SA" sz="1538" b="0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538" b="0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وادي النخل ← وادي لقف ← المدالج ← وادي مجاح</a:t>
            </a:r>
          </a:p>
          <a:p>
            <a:pPr algn="r" rtl="1">
              <a:lnSpc>
                <a:spcPct val="122000"/>
              </a:lnSpc>
              <a:buNone/>
              <a:defRPr lang="ar-SA" sz="1538" b="0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538" b="0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العصوين ← أم كشد ← وادي تعهن ← ذي سلم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FFA6266B-1F13-4FF5-B36C-903C229A883F}"/>
              </a:ext>
            </a:extLst>
          </p:cNvPr>
          <p:cNvSpPr>
            <a:spLocks noGrp="1"/>
          </p:cNvSpPr>
          <p:nvPr/>
        </p:nvSpPr>
        <p:spPr>
          <a:xfrm>
            <a:off x="6191250" y="5353050"/>
            <a:ext cx="5429250" cy="723900"/>
          </a:xfrm>
          <a:prstGeom prst="roundRect">
            <a:avLst>
              <a:gd name="adj" fmla="val 18421"/>
            </a:avLst>
          </a:prstGeom>
          <a:solidFill>
            <a:srgbClr val="FFFFFF">
              <a:alpha val="10000"/>
            </a:srgbClr>
          </a:solidFill>
          <a:ln w="13335">
            <a:solidFill>
              <a:srgbClr val="D8BC86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1F5C7943-7CDE-4891-BC2D-393532EDF39D}"/>
              </a:ext>
            </a:extLst>
          </p:cNvPr>
          <p:cNvSpPr>
            <a:spLocks noGrp="1"/>
          </p:cNvSpPr>
          <p:nvPr/>
        </p:nvSpPr>
        <p:spPr>
          <a:xfrm>
            <a:off x="6362700" y="5429250"/>
            <a:ext cx="50863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800" b="1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800" b="1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المبيت: مخيم في القاحة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61F12731-0B7D-4280-8E59-5D1B3169B3EC}"/>
              </a:ext>
            </a:extLst>
          </p:cNvPr>
          <p:cNvSpPr>
            <a:spLocks noGrp="1"/>
          </p:cNvSpPr>
          <p:nvPr/>
        </p:nvSpPr>
        <p:spPr>
          <a:xfrm>
            <a:off x="11144250" y="6419850"/>
            <a:ext cx="5143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200" b="1">
                <a:solidFill>
                  <a:srgbClr val="D8BC86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200" b="1">
                <a:solidFill>
                  <a:srgbClr val="D8BC86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05</a:t>
            </a:r>
          </a:p>
        </p:txBody>
      </p:sp>
      <p:sp>
        <p:nvSpPr>
          <p:cNvPr id="17" name="رابط مستقيم 16">
            <a:extLst>
              <a:ext uri="{FF2B5EF4-FFF2-40B4-BE49-F238E27FC236}">
                <a16:creationId xmlns:a16="http://schemas.microsoft.com/office/drawing/2014/main" id="{2E5203FF-9864-4554-B0C9-4061054BF21E}"/>
              </a:ext>
            </a:extLst>
          </p:cNvPr>
          <p:cNvSpPr>
            <a:spLocks noGrp="1"/>
          </p:cNvSpPr>
          <p:nvPr/>
        </p:nvSpPr>
        <p:spPr>
          <a:xfrm>
            <a:off x="10248900" y="6543675"/>
            <a:ext cx="762000" cy="0"/>
          </a:xfrm>
          <a:prstGeom prst="line">
            <a:avLst/>
          </a:prstGeom>
          <a:noFill/>
          <a:ln w="11430">
            <a:solidFill>
              <a:srgbClr val="D8BC86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03032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E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2AC4D290-BE7F-435B-B55D-DF5CDB0DD9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572250" cy="6858000"/>
          </a:xfrm>
          <a:prstGeom prst="rect">
            <a:avLst/>
          </a:prstGeom>
          <a:solidFill>
            <a:srgbClr val="E4D7C2"/>
          </a:solidFill>
          <a:ln w="0">
            <a:noFill/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pic>
        <p:nvPicPr>
          <p:cNvPr id="19" name="صورة 1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38150" y="1342367"/>
            <a:ext cx="5715000" cy="3906567"/>
          </a:xfrm>
          <a:prstGeom prst="roundRect">
            <a:avLst>
              <a:gd name="adj" fmla="val 3285"/>
            </a:avLst>
          </a:prstGeom>
        </p:spPr>
      </p:pic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E13F9B4F-89F6-4C4B-95C6-BDC602EA9E08}"/>
              </a:ext>
            </a:extLst>
          </p:cNvPr>
          <p:cNvSpPr>
            <a:spLocks noGrp="1"/>
          </p:cNvSpPr>
          <p:nvPr/>
        </p:nvSpPr>
        <p:spPr>
          <a:xfrm>
            <a:off x="438150" y="685800"/>
            <a:ext cx="5715000" cy="5219700"/>
          </a:xfrm>
          <a:prstGeom prst="roundRect">
            <a:avLst>
              <a:gd name="adj" fmla="val 3285"/>
            </a:avLst>
          </a:prstGeom>
          <a:solidFill>
            <a:srgbClr val="000000">
              <a:alpha val="0"/>
            </a:srgbClr>
          </a:solidFill>
          <a:ln w="14288">
            <a:solidFill>
              <a:srgbClr val="B88A47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31C932F5-48FB-419F-806B-2EAB937049F8}"/>
              </a:ext>
            </a:extLst>
          </p:cNvPr>
          <p:cNvSpPr>
            <a:spLocks noGrp="1"/>
          </p:cNvSpPr>
          <p:nvPr/>
        </p:nvSpPr>
        <p:spPr>
          <a:xfrm>
            <a:off x="762000" y="5448300"/>
            <a:ext cx="2952750" cy="381000"/>
          </a:xfrm>
          <a:prstGeom prst="roundRect">
            <a:avLst>
              <a:gd name="adj" fmla="val 25000"/>
            </a:avLst>
          </a:prstGeom>
          <a:solidFill>
            <a:srgbClr val="183F36">
              <a:alpha val="8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45D414D5-E921-43ED-8820-C194677C4853}"/>
              </a:ext>
            </a:extLst>
          </p:cNvPr>
          <p:cNvSpPr>
            <a:spLocks noGrp="1"/>
          </p:cNvSpPr>
          <p:nvPr/>
        </p:nvSpPr>
        <p:spPr>
          <a:xfrm>
            <a:off x="876300" y="5486400"/>
            <a:ext cx="27241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350" b="1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350" b="1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قطاع تضاريسي من المسار</a:t>
            </a:r>
          </a:p>
        </p:txBody>
      </p:sp>
      <p:sp>
        <p:nvSpPr>
          <p:cNvPr id="6" name="day-الخامس-label">
            <a:extLst>
              <a:ext uri="{FF2B5EF4-FFF2-40B4-BE49-F238E27FC236}">
                <a16:creationId xmlns:a16="http://schemas.microsoft.com/office/drawing/2014/main" id="{7477AC86-689B-4447-B6B8-CF9FAF2E4857}"/>
              </a:ext>
            </a:extLst>
          </p:cNvPr>
          <p:cNvSpPr>
            <a:spLocks noGrp="1"/>
          </p:cNvSpPr>
          <p:nvPr/>
        </p:nvSpPr>
        <p:spPr>
          <a:xfrm>
            <a:off x="6953250" y="476250"/>
            <a:ext cx="4762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650" b="1">
                <a:solidFill>
                  <a:srgbClr val="285D4E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50" b="1">
                <a:solidFill>
                  <a:srgbClr val="285D4E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اليوم الخامس</a:t>
            </a:r>
          </a:p>
        </p:txBody>
      </p:sp>
      <p:sp>
        <p:nvSpPr>
          <p:cNvPr id="7" name="day-الخامس-title">
            <a:extLst>
              <a:ext uri="{FF2B5EF4-FFF2-40B4-BE49-F238E27FC236}">
                <a16:creationId xmlns:a16="http://schemas.microsoft.com/office/drawing/2014/main" id="{595FD51F-F5A1-4261-8291-81B85916B37C}"/>
              </a:ext>
            </a:extLst>
          </p:cNvPr>
          <p:cNvSpPr>
            <a:spLocks noGrp="1"/>
          </p:cNvSpPr>
          <p:nvPr/>
        </p:nvSpPr>
        <p:spPr>
          <a:xfrm>
            <a:off x="6953250" y="876300"/>
            <a:ext cx="4762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95000"/>
              </a:lnSpc>
              <a:buNone/>
              <a:defRPr lang="ar-SA" sz="3600" b="1">
                <a:solidFill>
                  <a:srgbClr val="241D18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3600" b="1" dirty="0">
                <a:solidFill>
                  <a:srgbClr val="241D18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القاحة إلى وادي ريم</a:t>
            </a:r>
          </a:p>
        </p:txBody>
      </p:sp>
      <p:sp>
        <p:nvSpPr>
          <p:cNvPr id="8" name="day-الخامس-movement">
            <a:extLst>
              <a:ext uri="{FF2B5EF4-FFF2-40B4-BE49-F238E27FC236}">
                <a16:creationId xmlns:a16="http://schemas.microsoft.com/office/drawing/2014/main" id="{348DDFFA-4DE3-4C10-B281-9983F2B6D8B6}"/>
              </a:ext>
            </a:extLst>
          </p:cNvPr>
          <p:cNvSpPr>
            <a:spLocks noGrp="1"/>
          </p:cNvSpPr>
          <p:nvPr/>
        </p:nvSpPr>
        <p:spPr>
          <a:xfrm>
            <a:off x="6953250" y="1609725"/>
            <a:ext cx="4762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500" b="0">
                <a:solidFill>
                  <a:srgbClr val="285D4E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500" b="0">
                <a:solidFill>
                  <a:srgbClr val="285D4E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بالدراجات • صعود الغائر بالسيارات</a:t>
            </a:r>
          </a:p>
        </p:txBody>
      </p:sp>
      <p:sp>
        <p:nvSpPr>
          <p:cNvPr id="9" name="رابط مستقيم 8">
            <a:extLst>
              <a:ext uri="{FF2B5EF4-FFF2-40B4-BE49-F238E27FC236}">
                <a16:creationId xmlns:a16="http://schemas.microsoft.com/office/drawing/2014/main" id="{0749A3ED-92EF-445B-8ACB-3EDEC2AA6D65}"/>
              </a:ext>
            </a:extLst>
          </p:cNvPr>
          <p:cNvSpPr>
            <a:spLocks noGrp="1"/>
          </p:cNvSpPr>
          <p:nvPr/>
        </p:nvSpPr>
        <p:spPr>
          <a:xfrm>
            <a:off x="10496550" y="2000250"/>
            <a:ext cx="1219200" cy="0"/>
          </a:xfrm>
          <a:prstGeom prst="line">
            <a:avLst/>
          </a:prstGeom>
          <a:noFill/>
          <a:ln w="28575">
            <a:solidFill>
              <a:srgbClr val="285D4E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51EC8C35-3769-4762-9646-92EF884A0237}"/>
              </a:ext>
            </a:extLst>
          </p:cNvPr>
          <p:cNvSpPr>
            <a:spLocks noGrp="1"/>
          </p:cNvSpPr>
          <p:nvPr/>
        </p:nvSpPr>
        <p:spPr>
          <a:xfrm>
            <a:off x="6953250" y="2266950"/>
            <a:ext cx="476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2100" b="1">
                <a:solidFill>
                  <a:srgbClr val="285D4E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2100" b="1">
                <a:solidFill>
                  <a:srgbClr val="285D4E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نقطة التحوّل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79450496-46E8-4BBC-BBEC-143024C7531A}"/>
              </a:ext>
            </a:extLst>
          </p:cNvPr>
          <p:cNvSpPr>
            <a:spLocks noGrp="1"/>
          </p:cNvSpPr>
          <p:nvPr/>
        </p:nvSpPr>
        <p:spPr>
          <a:xfrm>
            <a:off x="6953250" y="2676525"/>
            <a:ext cx="47625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 rtl="1">
              <a:lnSpc>
                <a:spcPct val="116000"/>
              </a:lnSpc>
              <a:buNone/>
              <a:defRPr lang="ar-SA" sz="1650" b="0">
                <a:solidFill>
                  <a:srgbClr val="75675B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50" b="0">
                <a:solidFill>
                  <a:srgbClr val="75675B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يلتقي درب الهجرة بطريق القوافل</a:t>
            </a:r>
          </a:p>
          <a:p>
            <a:pPr algn="r" rtl="1">
              <a:lnSpc>
                <a:spcPct val="116000"/>
              </a:lnSpc>
              <a:buNone/>
              <a:defRPr lang="ar-SA" sz="1650" b="0">
                <a:solidFill>
                  <a:srgbClr val="75675B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50" b="0">
                <a:solidFill>
                  <a:srgbClr val="75675B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ثم يتجه المسار عبر العرج وثنية الغائر</a:t>
            </a:r>
          </a:p>
          <a:p>
            <a:pPr algn="r" rtl="1">
              <a:lnSpc>
                <a:spcPct val="116000"/>
              </a:lnSpc>
              <a:buNone/>
              <a:defRPr lang="ar-SA" sz="1650" b="0">
                <a:solidFill>
                  <a:srgbClr val="75675B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50" b="0">
                <a:solidFill>
                  <a:srgbClr val="75675B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نحو وادي ريم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D9A71DC1-BE01-4BE4-AC78-9981EE947740}"/>
              </a:ext>
            </a:extLst>
          </p:cNvPr>
          <p:cNvSpPr>
            <a:spLocks noGrp="1"/>
          </p:cNvSpPr>
          <p:nvPr/>
        </p:nvSpPr>
        <p:spPr>
          <a:xfrm>
            <a:off x="6953250" y="3800475"/>
            <a:ext cx="476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2100" b="1">
                <a:solidFill>
                  <a:srgbClr val="285D4E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2100" b="1">
                <a:solidFill>
                  <a:srgbClr val="285D4E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المسار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568D3A30-6F31-41AC-B67E-9A7F012AE708}"/>
              </a:ext>
            </a:extLst>
          </p:cNvPr>
          <p:cNvSpPr>
            <a:spLocks noGrp="1"/>
          </p:cNvSpPr>
          <p:nvPr/>
        </p:nvSpPr>
        <p:spPr>
          <a:xfrm>
            <a:off x="6953250" y="4219575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 rtl="1">
              <a:lnSpc>
                <a:spcPct val="126000"/>
              </a:lnSpc>
              <a:buNone/>
              <a:defRPr lang="ar-SA" sz="1650" b="0">
                <a:solidFill>
                  <a:srgbClr val="241D18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50" b="0">
                <a:solidFill>
                  <a:srgbClr val="241D18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القاحة ← ملتقى الهجرة والقوافل ← لحي جمل</a:t>
            </a:r>
          </a:p>
          <a:p>
            <a:pPr algn="r" rtl="1">
              <a:lnSpc>
                <a:spcPct val="126000"/>
              </a:lnSpc>
              <a:buNone/>
              <a:defRPr lang="ar-SA" sz="1650" b="0">
                <a:solidFill>
                  <a:srgbClr val="241D18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50" b="0">
                <a:solidFill>
                  <a:srgbClr val="241D18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العرج ← الغائر ← وادي ريم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5F76F50B-AC6F-4094-8077-C41FEDFEDE57}"/>
              </a:ext>
            </a:extLst>
          </p:cNvPr>
          <p:cNvSpPr>
            <a:spLocks noGrp="1"/>
          </p:cNvSpPr>
          <p:nvPr/>
        </p:nvSpPr>
        <p:spPr>
          <a:xfrm>
            <a:off x="6953250" y="5334000"/>
            <a:ext cx="4762500" cy="742950"/>
          </a:xfrm>
          <a:prstGeom prst="roundRect">
            <a:avLst>
              <a:gd name="adj" fmla="val 17949"/>
            </a:avLst>
          </a:prstGeom>
          <a:solidFill>
            <a:srgbClr val="E9DDCA"/>
          </a:solidFill>
          <a:ln w="13335">
            <a:solidFill>
              <a:srgbClr val="285D4E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AC62C317-56A1-410F-BDE1-3246A35E2721}"/>
              </a:ext>
            </a:extLst>
          </p:cNvPr>
          <p:cNvSpPr>
            <a:spLocks noGrp="1"/>
          </p:cNvSpPr>
          <p:nvPr/>
        </p:nvSpPr>
        <p:spPr>
          <a:xfrm>
            <a:off x="7124700" y="5410200"/>
            <a:ext cx="44196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800" b="1">
                <a:solidFill>
                  <a:srgbClr val="241D18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800" b="1">
                <a:solidFill>
                  <a:srgbClr val="241D18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المبيت: محطة وادي ريم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742CF622-9E96-46DD-A84A-B316D8E2B59D}"/>
              </a:ext>
            </a:extLst>
          </p:cNvPr>
          <p:cNvSpPr>
            <a:spLocks noGrp="1"/>
          </p:cNvSpPr>
          <p:nvPr/>
        </p:nvSpPr>
        <p:spPr>
          <a:xfrm>
            <a:off x="11144250" y="6419850"/>
            <a:ext cx="5143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200" b="1">
                <a:solidFill>
                  <a:srgbClr val="285D4E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200" b="1">
                <a:solidFill>
                  <a:srgbClr val="285D4E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06</a:t>
            </a:r>
          </a:p>
        </p:txBody>
      </p:sp>
      <p:sp>
        <p:nvSpPr>
          <p:cNvPr id="17" name="رابط مستقيم 16">
            <a:extLst>
              <a:ext uri="{FF2B5EF4-FFF2-40B4-BE49-F238E27FC236}">
                <a16:creationId xmlns:a16="http://schemas.microsoft.com/office/drawing/2014/main" id="{4D070893-F627-49BF-930B-80FFD500C610}"/>
              </a:ext>
            </a:extLst>
          </p:cNvPr>
          <p:cNvSpPr>
            <a:spLocks noGrp="1"/>
          </p:cNvSpPr>
          <p:nvPr/>
        </p:nvSpPr>
        <p:spPr>
          <a:xfrm>
            <a:off x="10248900" y="6543675"/>
            <a:ext cx="762000" cy="0"/>
          </a:xfrm>
          <a:prstGeom prst="line">
            <a:avLst/>
          </a:prstGeom>
          <a:noFill/>
          <a:ln w="11430">
            <a:solidFill>
              <a:srgbClr val="285D4E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90012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F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DA9816A2-9A13-4B09-B2B5-D53B1341128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5476875" cy="6858000"/>
          </a:xfrm>
          <a:prstGeom prst="rect">
            <a:avLst/>
          </a:prstGeom>
          <a:gradFill>
            <a:gsLst>
              <a:gs pos="0">
                <a:srgbClr val="183F36"/>
              </a:gs>
              <a:gs pos="100000">
                <a:srgbClr val="285D4E"/>
              </a:gs>
            </a:gsLst>
            <a:lin ang="9600000"/>
          </a:gradFill>
          <a:ln w="0">
            <a:noFill/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pic>
        <p:nvPicPr>
          <p:cNvPr id="16" name="صورة 15"/>
          <p:cNvPicPr>
            <a:picLocks noChangeAspect="1"/>
          </p:cNvPicPr>
          <p:nvPr/>
        </p:nvPicPr>
        <p:blipFill>
          <a:blip r:embed="rId3"/>
          <a:srcRect l="5646" r="5646"/>
          <a:stretch>
            <a:fillRect/>
          </a:stretch>
        </p:blipFill>
        <p:spPr>
          <a:xfrm>
            <a:off x="5476875" y="0"/>
            <a:ext cx="6715125" cy="6858000"/>
          </a:xfrm>
          <a:prstGeom prst="rect">
            <a:avLst/>
          </a:prstGeom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93FECF12-0617-44B1-83DA-926022A68492}"/>
              </a:ext>
            </a:extLst>
          </p:cNvPr>
          <p:cNvSpPr>
            <a:spLocks noGrp="1"/>
          </p:cNvSpPr>
          <p:nvPr/>
        </p:nvSpPr>
        <p:spPr>
          <a:xfrm>
            <a:off x="5476875" y="0"/>
            <a:ext cx="6715125" cy="6858000"/>
          </a:xfrm>
          <a:prstGeom prst="rect">
            <a:avLst/>
          </a:prstGeom>
          <a:gradFill>
            <a:gsLst>
              <a:gs pos="0">
                <a:srgbClr val="000000">
                  <a:alpha val="20000"/>
                </a:srgbClr>
              </a:gs>
              <a:gs pos="38000">
                <a:srgbClr val="000000">
                  <a:alpha val="0"/>
                </a:srgbClr>
              </a:gs>
              <a:gs pos="100000">
                <a:srgbClr val="000000">
                  <a:alpha val="4000"/>
                </a:srgbClr>
              </a:gs>
            </a:gsLst>
            <a:lin ang="5400000"/>
          </a:gradFill>
          <a:ln w="0">
            <a:noFill/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4" name="day-السادس-label">
            <a:extLst>
              <a:ext uri="{FF2B5EF4-FFF2-40B4-BE49-F238E27FC236}">
                <a16:creationId xmlns:a16="http://schemas.microsoft.com/office/drawing/2014/main" id="{F549B00E-F175-486D-996A-0CF1913D37C2}"/>
              </a:ext>
            </a:extLst>
          </p:cNvPr>
          <p:cNvSpPr>
            <a:spLocks noGrp="1"/>
          </p:cNvSpPr>
          <p:nvPr/>
        </p:nvSpPr>
        <p:spPr>
          <a:xfrm>
            <a:off x="495300" y="457200"/>
            <a:ext cx="4476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650" b="1">
                <a:solidFill>
                  <a:srgbClr val="D8BC86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650" b="1">
                <a:solidFill>
                  <a:srgbClr val="D8BC86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اليوم السادس</a:t>
            </a:r>
          </a:p>
        </p:txBody>
      </p:sp>
      <p:sp>
        <p:nvSpPr>
          <p:cNvPr id="5" name="day-السادس-title">
            <a:extLst>
              <a:ext uri="{FF2B5EF4-FFF2-40B4-BE49-F238E27FC236}">
                <a16:creationId xmlns:a16="http://schemas.microsoft.com/office/drawing/2014/main" id="{627ED556-79AC-4935-ABA6-2A334B18440A}"/>
              </a:ext>
            </a:extLst>
          </p:cNvPr>
          <p:cNvSpPr>
            <a:spLocks noGrp="1"/>
          </p:cNvSpPr>
          <p:nvPr/>
        </p:nvSpPr>
        <p:spPr>
          <a:xfrm>
            <a:off x="495300" y="857250"/>
            <a:ext cx="4476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95000"/>
              </a:lnSpc>
              <a:buNone/>
              <a:defRPr lang="ar-SA" sz="3600" b="1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3600" b="1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الوصول إلى قباء</a:t>
            </a:r>
          </a:p>
        </p:txBody>
      </p:sp>
      <p:sp>
        <p:nvSpPr>
          <p:cNvPr id="6" name="day-السادس-movement">
            <a:extLst>
              <a:ext uri="{FF2B5EF4-FFF2-40B4-BE49-F238E27FC236}">
                <a16:creationId xmlns:a16="http://schemas.microsoft.com/office/drawing/2014/main" id="{EB9774B4-8C68-49BA-9F20-AEBA923532E2}"/>
              </a:ext>
            </a:extLst>
          </p:cNvPr>
          <p:cNvSpPr>
            <a:spLocks noGrp="1"/>
          </p:cNvSpPr>
          <p:nvPr/>
        </p:nvSpPr>
        <p:spPr>
          <a:xfrm>
            <a:off x="495300" y="1590675"/>
            <a:ext cx="4476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500" b="0">
                <a:solidFill>
                  <a:srgbClr val="D7E2DE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500" b="0" dirty="0">
                <a:solidFill>
                  <a:srgbClr val="D7E2DE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بالدراجات مع دعم لوجستي سيكون هناك تنقل بالسيارات في جزء من المسار</a:t>
            </a:r>
          </a:p>
        </p:txBody>
      </p:sp>
      <p:sp>
        <p:nvSpPr>
          <p:cNvPr id="7" name="رابط مستقيم 6">
            <a:extLst>
              <a:ext uri="{FF2B5EF4-FFF2-40B4-BE49-F238E27FC236}">
                <a16:creationId xmlns:a16="http://schemas.microsoft.com/office/drawing/2014/main" id="{A3D96412-7990-474F-AD3A-2BD7A509EA80}"/>
              </a:ext>
            </a:extLst>
          </p:cNvPr>
          <p:cNvSpPr>
            <a:spLocks noGrp="1"/>
          </p:cNvSpPr>
          <p:nvPr/>
        </p:nvSpPr>
        <p:spPr>
          <a:xfrm>
            <a:off x="3752850" y="1981200"/>
            <a:ext cx="1219200" cy="0"/>
          </a:xfrm>
          <a:prstGeom prst="line">
            <a:avLst/>
          </a:prstGeom>
          <a:noFill/>
          <a:ln w="28575">
            <a:solidFill>
              <a:srgbClr val="B88A47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8583E8A3-7EE9-4479-A75C-72278FED7AD2}"/>
              </a:ext>
            </a:extLst>
          </p:cNvPr>
          <p:cNvSpPr>
            <a:spLocks noGrp="1"/>
          </p:cNvSpPr>
          <p:nvPr/>
        </p:nvSpPr>
        <p:spPr>
          <a:xfrm>
            <a:off x="495300" y="2181225"/>
            <a:ext cx="4476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2100" b="1">
                <a:solidFill>
                  <a:srgbClr val="D8BC86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2100" b="1">
                <a:solidFill>
                  <a:srgbClr val="D8BC86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ختام الطريق وبداية الوصول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B19301D3-FADA-4ECC-A8E4-9BCF9E3C3A35}"/>
              </a:ext>
            </a:extLst>
          </p:cNvPr>
          <p:cNvSpPr>
            <a:spLocks noGrp="1"/>
          </p:cNvSpPr>
          <p:nvPr/>
        </p:nvSpPr>
        <p:spPr>
          <a:xfrm>
            <a:off x="495300" y="2933700"/>
            <a:ext cx="4476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2100" b="1">
                <a:solidFill>
                  <a:srgbClr val="D8BC86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2100" b="1">
                <a:solidFill>
                  <a:srgbClr val="D8BC86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المسار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9A96CAA0-DA6E-4B46-98D1-ED367493ACC4}"/>
              </a:ext>
            </a:extLst>
          </p:cNvPr>
          <p:cNvSpPr>
            <a:spLocks noGrp="1"/>
          </p:cNvSpPr>
          <p:nvPr/>
        </p:nvSpPr>
        <p:spPr>
          <a:xfrm>
            <a:off x="495300" y="3352800"/>
            <a:ext cx="4476750" cy="1162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 rtl="1">
              <a:lnSpc>
                <a:spcPct val="122000"/>
              </a:lnSpc>
              <a:buNone/>
              <a:defRPr lang="ar-SA" sz="1575" b="0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575" b="0" dirty="0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وادي ريم ← ريع الصهو ← الخلائق - أبيار الماشي</a:t>
            </a:r>
          </a:p>
          <a:p>
            <a:pPr algn="r" rtl="1">
              <a:lnSpc>
                <a:spcPct val="122000"/>
              </a:lnSpc>
              <a:buNone/>
              <a:defRPr lang="ar-SA" sz="1575" b="0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575" b="0" dirty="0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الجثجاثة ← حد حرم المدينة ← قباء</a:t>
            </a:r>
          </a:p>
          <a:p>
            <a:pPr algn="r" rtl="1">
              <a:lnSpc>
                <a:spcPct val="122000"/>
              </a:lnSpc>
              <a:buNone/>
              <a:defRPr lang="ar-SA" sz="1575" b="0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575" b="0" dirty="0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بستان المستظل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DB53DB28-1EC7-4953-A908-398226C42B3F}"/>
              </a:ext>
            </a:extLst>
          </p:cNvPr>
          <p:cNvSpPr>
            <a:spLocks noGrp="1"/>
          </p:cNvSpPr>
          <p:nvPr/>
        </p:nvSpPr>
        <p:spPr>
          <a:xfrm>
            <a:off x="495300" y="4810125"/>
            <a:ext cx="4476750" cy="1200150"/>
          </a:xfrm>
          <a:prstGeom prst="roundRect">
            <a:avLst>
              <a:gd name="adj" fmla="val 12698"/>
            </a:avLst>
          </a:prstGeom>
          <a:solidFill>
            <a:srgbClr val="FFFFFF">
              <a:alpha val="10000"/>
            </a:srgbClr>
          </a:solidFill>
          <a:ln w="13335">
            <a:solidFill>
              <a:srgbClr val="D8BC86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E4C8D39B-3286-4C5D-8A58-BCAE9E4C092E}"/>
              </a:ext>
            </a:extLst>
          </p:cNvPr>
          <p:cNvSpPr>
            <a:spLocks noGrp="1"/>
          </p:cNvSpPr>
          <p:nvPr/>
        </p:nvSpPr>
        <p:spPr>
          <a:xfrm>
            <a:off x="685800" y="4933950"/>
            <a:ext cx="40957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15000"/>
              </a:lnSpc>
              <a:buNone/>
              <a:defRPr lang="ar-SA" sz="1725" b="1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725" b="1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الوصول إلى قباء</a:t>
            </a:r>
          </a:p>
          <a:p>
            <a:pPr algn="r" rtl="1">
              <a:lnSpc>
                <a:spcPct val="115000"/>
              </a:lnSpc>
              <a:buNone/>
              <a:defRPr lang="ar-SA" sz="1725" b="1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725" b="1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دخول بستان المستظل</a:t>
            </a:r>
          </a:p>
          <a:p>
            <a:pPr algn="r" rtl="1">
              <a:lnSpc>
                <a:spcPct val="115000"/>
              </a:lnSpc>
              <a:buNone/>
              <a:defRPr lang="ar-SA" sz="1725" b="1">
                <a:solidFill>
                  <a:srgbClr val="FFFFFF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725" b="1">
                <a:solidFill>
                  <a:srgbClr val="FFFFFF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نهاية الرحلة وبقاء أثر الطريق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86663FA-666B-4F6D-85E4-5D7F57C092C9}"/>
              </a:ext>
            </a:extLst>
          </p:cNvPr>
          <p:cNvSpPr>
            <a:spLocks noGrp="1"/>
          </p:cNvSpPr>
          <p:nvPr/>
        </p:nvSpPr>
        <p:spPr>
          <a:xfrm>
            <a:off x="11144250" y="6419850"/>
            <a:ext cx="5143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r" rtl="1">
              <a:lnSpc>
                <a:spcPct val="105000"/>
              </a:lnSpc>
              <a:buNone/>
              <a:defRPr lang="ar-SA" sz="1200" b="1">
                <a:solidFill>
                  <a:srgbClr val="D8BC86"/>
                </a:solidFill>
                <a:latin typeface="Arial"/>
                <a:ea typeface="Arial"/>
                <a:cs typeface="Arial"/>
                <a:rtl/>
              </a:defRPr>
            </a:pPr>
            <a:r>
              <a:rPr lang="ar-SA" sz="1200" b="1">
                <a:solidFill>
                  <a:srgbClr val="D8BC86"/>
                </a:solidFill>
                <a:latin typeface="A Jannat LT" panose="01000000000000000000" pitchFamily="2" charset="-78"/>
                <a:ea typeface="Arial"/>
                <a:cs typeface="A Jannat LT" panose="01000000000000000000" pitchFamily="2" charset="-78"/>
                <a:rtl/>
              </a:rPr>
              <a:t>07</a:t>
            </a:r>
          </a:p>
        </p:txBody>
      </p:sp>
      <p:sp>
        <p:nvSpPr>
          <p:cNvPr id="14" name="رابط مستقيم 13">
            <a:extLst>
              <a:ext uri="{FF2B5EF4-FFF2-40B4-BE49-F238E27FC236}">
                <a16:creationId xmlns:a16="http://schemas.microsoft.com/office/drawing/2014/main" id="{85F9E5D4-ADF7-4555-892B-27BE416666D9}"/>
              </a:ext>
            </a:extLst>
          </p:cNvPr>
          <p:cNvSpPr>
            <a:spLocks noGrp="1"/>
          </p:cNvSpPr>
          <p:nvPr/>
        </p:nvSpPr>
        <p:spPr>
          <a:xfrm>
            <a:off x="10248900" y="6543675"/>
            <a:ext cx="762000" cy="0"/>
          </a:xfrm>
          <a:prstGeom prst="line">
            <a:avLst/>
          </a:prstGeom>
          <a:noFill/>
          <a:ln w="11430">
            <a:solidFill>
              <a:srgbClr val="D8BC86"/>
            </a:solidFill>
            <a:prstDash val="solid"/>
          </a:ln>
        </p:spPr>
        <p:txBody>
          <a:bodyPr/>
          <a:lstStyle/>
          <a:p>
            <a:endParaRPr lang="ar-SA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7176426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706</Words>
  <Application>Microsoft Office PowerPoint</Application>
  <DocSecurity>0</DocSecurity>
  <PresentationFormat>شاشة عريضة</PresentationFormat>
  <Paragraphs>110</Paragraphs>
  <Slides>7</Slides>
  <Notes>7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0" baseType="lpstr">
      <vt:lpstr>A Jannat LT</vt:lpstr>
      <vt:lpstr>Calibri</vt:lpstr>
      <vt:lpstr>ChatGPT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حمزه أحمد وقف معالم</cp:lastModifiedBy>
  <cp:revision>6</cp:revision>
  <dcterms:created xsi:type="dcterms:W3CDTF">2026-07-28T08:30:25Z</dcterms:created>
  <dcterms:modified xsi:type="dcterms:W3CDTF">2026-07-28T08:41:13Z</dcterms:modified>
</cp:coreProperties>
</file>